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9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3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1.xml" ContentType="application/vnd.openxmlformats-officedocument.theme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20" r:id="rId4"/>
    <p:sldMasterId id="2147483732" r:id="rId5"/>
    <p:sldMasterId id="2147483744" r:id="rId6"/>
    <p:sldMasterId id="2147483756" r:id="rId7"/>
    <p:sldMasterId id="2147483768" r:id="rId8"/>
    <p:sldMasterId id="2147483780" r:id="rId9"/>
    <p:sldMasterId id="2147483792" r:id="rId10"/>
    <p:sldMasterId id="2147483804" r:id="rId11"/>
    <p:sldMasterId id="2147483816" r:id="rId12"/>
    <p:sldMasterId id="2147483828" r:id="rId13"/>
    <p:sldMasterId id="2147483840" r:id="rId14"/>
    <p:sldMasterId id="2147483852" r:id="rId15"/>
    <p:sldMasterId id="2147483864" r:id="rId16"/>
    <p:sldMasterId id="2147483876" r:id="rId17"/>
    <p:sldMasterId id="2147483888" r:id="rId18"/>
    <p:sldMasterId id="2147483900" r:id="rId19"/>
    <p:sldMasterId id="2147483912" r:id="rId20"/>
    <p:sldMasterId id="2147483924" r:id="rId21"/>
    <p:sldMasterId id="2147483936" r:id="rId22"/>
    <p:sldMasterId id="2147483948" r:id="rId23"/>
    <p:sldMasterId id="2147483960" r:id="rId24"/>
    <p:sldMasterId id="2147483984" r:id="rId25"/>
    <p:sldMasterId id="2147484008" r:id="rId26"/>
    <p:sldMasterId id="2147484164" r:id="rId27"/>
    <p:sldMasterId id="2147484176" r:id="rId28"/>
    <p:sldMasterId id="2147484188" r:id="rId29"/>
    <p:sldMasterId id="2147484200" r:id="rId30"/>
    <p:sldMasterId id="2147484212" r:id="rId31"/>
    <p:sldMasterId id="2147484224" r:id="rId32"/>
  </p:sldMasterIdLst>
  <p:notesMasterIdLst>
    <p:notesMasterId r:id="rId137"/>
  </p:notesMasterIdLst>
  <p:sldIdLst>
    <p:sldId id="257" r:id="rId33"/>
    <p:sldId id="341" r:id="rId34"/>
    <p:sldId id="342" r:id="rId35"/>
    <p:sldId id="260" r:id="rId36"/>
    <p:sldId id="343" r:id="rId37"/>
    <p:sldId id="261" r:id="rId38"/>
    <p:sldId id="262" r:id="rId39"/>
    <p:sldId id="344" r:id="rId40"/>
    <p:sldId id="352" r:id="rId41"/>
    <p:sldId id="346" r:id="rId42"/>
    <p:sldId id="396" r:id="rId43"/>
    <p:sldId id="397" r:id="rId44"/>
    <p:sldId id="349" r:id="rId45"/>
    <p:sldId id="398" r:id="rId46"/>
    <p:sldId id="350" r:id="rId47"/>
    <p:sldId id="389" r:id="rId48"/>
    <p:sldId id="390" r:id="rId49"/>
    <p:sldId id="399" r:id="rId50"/>
    <p:sldId id="391" r:id="rId51"/>
    <p:sldId id="392" r:id="rId52"/>
    <p:sldId id="393" r:id="rId53"/>
    <p:sldId id="394" r:id="rId54"/>
    <p:sldId id="400" r:id="rId55"/>
    <p:sldId id="401" r:id="rId56"/>
    <p:sldId id="395" r:id="rId57"/>
    <p:sldId id="353" r:id="rId58"/>
    <p:sldId id="354" r:id="rId59"/>
    <p:sldId id="355" r:id="rId60"/>
    <p:sldId id="268" r:id="rId61"/>
    <p:sldId id="269" r:id="rId62"/>
    <p:sldId id="270" r:id="rId63"/>
    <p:sldId id="271" r:id="rId64"/>
    <p:sldId id="272" r:id="rId65"/>
    <p:sldId id="273" r:id="rId66"/>
    <p:sldId id="274" r:id="rId67"/>
    <p:sldId id="275" r:id="rId68"/>
    <p:sldId id="276" r:id="rId69"/>
    <p:sldId id="277" r:id="rId70"/>
    <p:sldId id="278" r:id="rId71"/>
    <p:sldId id="279" r:id="rId72"/>
    <p:sldId id="280" r:id="rId73"/>
    <p:sldId id="281" r:id="rId74"/>
    <p:sldId id="282" r:id="rId75"/>
    <p:sldId id="283" r:id="rId76"/>
    <p:sldId id="284" r:id="rId77"/>
    <p:sldId id="285" r:id="rId78"/>
    <p:sldId id="286" r:id="rId79"/>
    <p:sldId id="287" r:id="rId80"/>
    <p:sldId id="288" r:id="rId81"/>
    <p:sldId id="289" r:id="rId82"/>
    <p:sldId id="290" r:id="rId83"/>
    <p:sldId id="404" r:id="rId84"/>
    <p:sldId id="291" r:id="rId85"/>
    <p:sldId id="403" r:id="rId86"/>
    <p:sldId id="405" r:id="rId87"/>
    <p:sldId id="406" r:id="rId88"/>
    <p:sldId id="293" r:id="rId89"/>
    <p:sldId id="294" r:id="rId90"/>
    <p:sldId id="295" r:id="rId91"/>
    <p:sldId id="296" r:id="rId92"/>
    <p:sldId id="297" r:id="rId93"/>
    <p:sldId id="298" r:id="rId94"/>
    <p:sldId id="299" r:id="rId95"/>
    <p:sldId id="300" r:id="rId96"/>
    <p:sldId id="301" r:id="rId97"/>
    <p:sldId id="302" r:id="rId98"/>
    <p:sldId id="303" r:id="rId99"/>
    <p:sldId id="304" r:id="rId100"/>
    <p:sldId id="305" r:id="rId101"/>
    <p:sldId id="306" r:id="rId102"/>
    <p:sldId id="307" r:id="rId103"/>
    <p:sldId id="308" r:id="rId104"/>
    <p:sldId id="309" r:id="rId105"/>
    <p:sldId id="310" r:id="rId106"/>
    <p:sldId id="313" r:id="rId107"/>
    <p:sldId id="322" r:id="rId108"/>
    <p:sldId id="323" r:id="rId109"/>
    <p:sldId id="324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407" r:id="rId121"/>
    <p:sldId id="366" r:id="rId122"/>
    <p:sldId id="367" r:id="rId123"/>
    <p:sldId id="368" r:id="rId124"/>
    <p:sldId id="402" r:id="rId125"/>
    <p:sldId id="327" r:id="rId126"/>
    <p:sldId id="369" r:id="rId127"/>
    <p:sldId id="328" r:id="rId128"/>
    <p:sldId id="329" r:id="rId129"/>
    <p:sldId id="331" r:id="rId130"/>
    <p:sldId id="370" r:id="rId131"/>
    <p:sldId id="371" r:id="rId132"/>
    <p:sldId id="333" r:id="rId133"/>
    <p:sldId id="372" r:id="rId134"/>
    <p:sldId id="374" r:id="rId135"/>
    <p:sldId id="376" r:id="rId1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75262" autoAdjust="0"/>
  </p:normalViewPr>
  <p:slideViewPr>
    <p:cSldViewPr>
      <p:cViewPr>
        <p:scale>
          <a:sx n="75" d="100"/>
          <a:sy n="75" d="100"/>
        </p:scale>
        <p:origin x="1670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85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0.xml"/><Relationship Id="rId63" Type="http://schemas.openxmlformats.org/officeDocument/2006/relationships/slide" Target="slides/slide31.xml"/><Relationship Id="rId84" Type="http://schemas.openxmlformats.org/officeDocument/2006/relationships/slide" Target="slides/slide52.xml"/><Relationship Id="rId138" Type="http://schemas.openxmlformats.org/officeDocument/2006/relationships/presProps" Target="presProps.xml"/><Relationship Id="rId107" Type="http://schemas.openxmlformats.org/officeDocument/2006/relationships/slide" Target="slides/slide75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53" Type="http://schemas.openxmlformats.org/officeDocument/2006/relationships/slide" Target="slides/slide21.xml"/><Relationship Id="rId58" Type="http://schemas.openxmlformats.org/officeDocument/2006/relationships/slide" Target="slides/slide26.xml"/><Relationship Id="rId74" Type="http://schemas.openxmlformats.org/officeDocument/2006/relationships/slide" Target="slides/slide42.xml"/><Relationship Id="rId79" Type="http://schemas.openxmlformats.org/officeDocument/2006/relationships/slide" Target="slides/slide47.xml"/><Relationship Id="rId102" Type="http://schemas.openxmlformats.org/officeDocument/2006/relationships/slide" Target="slides/slide70.xml"/><Relationship Id="rId123" Type="http://schemas.openxmlformats.org/officeDocument/2006/relationships/slide" Target="slides/slide91.xml"/><Relationship Id="rId128" Type="http://schemas.openxmlformats.org/officeDocument/2006/relationships/slide" Target="slides/slide9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8.xml"/><Relationship Id="rId95" Type="http://schemas.openxmlformats.org/officeDocument/2006/relationships/slide" Target="slides/slide63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64" Type="http://schemas.openxmlformats.org/officeDocument/2006/relationships/slide" Target="slides/slide32.xml"/><Relationship Id="rId69" Type="http://schemas.openxmlformats.org/officeDocument/2006/relationships/slide" Target="slides/slide37.xml"/><Relationship Id="rId113" Type="http://schemas.openxmlformats.org/officeDocument/2006/relationships/slide" Target="slides/slide81.xml"/><Relationship Id="rId118" Type="http://schemas.openxmlformats.org/officeDocument/2006/relationships/slide" Target="slides/slide86.xml"/><Relationship Id="rId134" Type="http://schemas.openxmlformats.org/officeDocument/2006/relationships/slide" Target="slides/slide102.xml"/><Relationship Id="rId139" Type="http://schemas.openxmlformats.org/officeDocument/2006/relationships/viewProps" Target="viewProps.xml"/><Relationship Id="rId80" Type="http://schemas.openxmlformats.org/officeDocument/2006/relationships/slide" Target="slides/slide48.xml"/><Relationship Id="rId85" Type="http://schemas.openxmlformats.org/officeDocument/2006/relationships/slide" Target="slides/slide5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59" Type="http://schemas.openxmlformats.org/officeDocument/2006/relationships/slide" Target="slides/slide27.xml"/><Relationship Id="rId103" Type="http://schemas.openxmlformats.org/officeDocument/2006/relationships/slide" Target="slides/slide71.xml"/><Relationship Id="rId108" Type="http://schemas.openxmlformats.org/officeDocument/2006/relationships/slide" Target="slides/slide76.xml"/><Relationship Id="rId124" Type="http://schemas.openxmlformats.org/officeDocument/2006/relationships/slide" Target="slides/slide92.xml"/><Relationship Id="rId129" Type="http://schemas.openxmlformats.org/officeDocument/2006/relationships/slide" Target="slides/slide97.xml"/><Relationship Id="rId54" Type="http://schemas.openxmlformats.org/officeDocument/2006/relationships/slide" Target="slides/slide22.xml"/><Relationship Id="rId70" Type="http://schemas.openxmlformats.org/officeDocument/2006/relationships/slide" Target="slides/slide38.xml"/><Relationship Id="rId75" Type="http://schemas.openxmlformats.org/officeDocument/2006/relationships/slide" Target="slides/slide43.xml"/><Relationship Id="rId91" Type="http://schemas.openxmlformats.org/officeDocument/2006/relationships/slide" Target="slides/slide59.xml"/><Relationship Id="rId96" Type="http://schemas.openxmlformats.org/officeDocument/2006/relationships/slide" Target="slides/slide6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17.xml"/><Relationship Id="rId114" Type="http://schemas.openxmlformats.org/officeDocument/2006/relationships/slide" Target="slides/slide82.xml"/><Relationship Id="rId119" Type="http://schemas.openxmlformats.org/officeDocument/2006/relationships/slide" Target="slides/slide87.xml"/><Relationship Id="rId44" Type="http://schemas.openxmlformats.org/officeDocument/2006/relationships/slide" Target="slides/slide12.xml"/><Relationship Id="rId60" Type="http://schemas.openxmlformats.org/officeDocument/2006/relationships/slide" Target="slides/slide28.xml"/><Relationship Id="rId65" Type="http://schemas.openxmlformats.org/officeDocument/2006/relationships/slide" Target="slides/slide33.xml"/><Relationship Id="rId81" Type="http://schemas.openxmlformats.org/officeDocument/2006/relationships/slide" Target="slides/slide49.xml"/><Relationship Id="rId86" Type="http://schemas.openxmlformats.org/officeDocument/2006/relationships/slide" Target="slides/slide54.xml"/><Relationship Id="rId130" Type="http://schemas.openxmlformats.org/officeDocument/2006/relationships/slide" Target="slides/slide98.xml"/><Relationship Id="rId135" Type="http://schemas.openxmlformats.org/officeDocument/2006/relationships/slide" Target="slides/slide103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7.xml"/><Relationship Id="rId109" Type="http://schemas.openxmlformats.org/officeDocument/2006/relationships/slide" Target="slides/slide77.xml"/><Relationship Id="rId34" Type="http://schemas.openxmlformats.org/officeDocument/2006/relationships/slide" Target="slides/slide2.xml"/><Relationship Id="rId50" Type="http://schemas.openxmlformats.org/officeDocument/2006/relationships/slide" Target="slides/slide18.xml"/><Relationship Id="rId55" Type="http://schemas.openxmlformats.org/officeDocument/2006/relationships/slide" Target="slides/slide23.xml"/><Relationship Id="rId76" Type="http://schemas.openxmlformats.org/officeDocument/2006/relationships/slide" Target="slides/slide44.xml"/><Relationship Id="rId97" Type="http://schemas.openxmlformats.org/officeDocument/2006/relationships/slide" Target="slides/slide65.xml"/><Relationship Id="rId104" Type="http://schemas.openxmlformats.org/officeDocument/2006/relationships/slide" Target="slides/slide72.xml"/><Relationship Id="rId120" Type="http://schemas.openxmlformats.org/officeDocument/2006/relationships/slide" Target="slides/slide88.xml"/><Relationship Id="rId125" Type="http://schemas.openxmlformats.org/officeDocument/2006/relationships/slide" Target="slides/slide93.xml"/><Relationship Id="rId14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9.xml"/><Relationship Id="rId92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66" Type="http://schemas.openxmlformats.org/officeDocument/2006/relationships/slide" Target="slides/slide34.xml"/><Relationship Id="rId87" Type="http://schemas.openxmlformats.org/officeDocument/2006/relationships/slide" Target="slides/slide55.xml"/><Relationship Id="rId110" Type="http://schemas.openxmlformats.org/officeDocument/2006/relationships/slide" Target="slides/slide78.xml"/><Relationship Id="rId115" Type="http://schemas.openxmlformats.org/officeDocument/2006/relationships/slide" Target="slides/slide83.xml"/><Relationship Id="rId131" Type="http://schemas.openxmlformats.org/officeDocument/2006/relationships/slide" Target="slides/slide99.xml"/><Relationship Id="rId136" Type="http://schemas.openxmlformats.org/officeDocument/2006/relationships/slide" Target="slides/slide104.xml"/><Relationship Id="rId61" Type="http://schemas.openxmlformats.org/officeDocument/2006/relationships/slide" Target="slides/slide29.xml"/><Relationship Id="rId82" Type="http://schemas.openxmlformats.org/officeDocument/2006/relationships/slide" Target="slides/slide5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56" Type="http://schemas.openxmlformats.org/officeDocument/2006/relationships/slide" Target="slides/slide24.xml"/><Relationship Id="rId77" Type="http://schemas.openxmlformats.org/officeDocument/2006/relationships/slide" Target="slides/slide45.xml"/><Relationship Id="rId100" Type="http://schemas.openxmlformats.org/officeDocument/2006/relationships/slide" Target="slides/slide68.xml"/><Relationship Id="rId105" Type="http://schemas.openxmlformats.org/officeDocument/2006/relationships/slide" Target="slides/slide73.xml"/><Relationship Id="rId126" Type="http://schemas.openxmlformats.org/officeDocument/2006/relationships/slide" Target="slides/slide9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9.xml"/><Relationship Id="rId72" Type="http://schemas.openxmlformats.org/officeDocument/2006/relationships/slide" Target="slides/slide40.xml"/><Relationship Id="rId93" Type="http://schemas.openxmlformats.org/officeDocument/2006/relationships/slide" Target="slides/slide61.xml"/><Relationship Id="rId98" Type="http://schemas.openxmlformats.org/officeDocument/2006/relationships/slide" Target="slides/slide66.xml"/><Relationship Id="rId121" Type="http://schemas.openxmlformats.org/officeDocument/2006/relationships/slide" Target="slides/slide89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4.xml"/><Relationship Id="rId67" Type="http://schemas.openxmlformats.org/officeDocument/2006/relationships/slide" Target="slides/slide35.xml"/><Relationship Id="rId116" Type="http://schemas.openxmlformats.org/officeDocument/2006/relationships/slide" Target="slides/slide84.xml"/><Relationship Id="rId13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9.xml"/><Relationship Id="rId62" Type="http://schemas.openxmlformats.org/officeDocument/2006/relationships/slide" Target="slides/slide30.xml"/><Relationship Id="rId83" Type="http://schemas.openxmlformats.org/officeDocument/2006/relationships/slide" Target="slides/slide51.xml"/><Relationship Id="rId88" Type="http://schemas.openxmlformats.org/officeDocument/2006/relationships/slide" Target="slides/slide56.xml"/><Relationship Id="rId111" Type="http://schemas.openxmlformats.org/officeDocument/2006/relationships/slide" Target="slides/slide79.xml"/><Relationship Id="rId132" Type="http://schemas.openxmlformats.org/officeDocument/2006/relationships/slide" Target="slides/slide100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4.xml"/><Relationship Id="rId57" Type="http://schemas.openxmlformats.org/officeDocument/2006/relationships/slide" Target="slides/slide25.xml"/><Relationship Id="rId106" Type="http://schemas.openxmlformats.org/officeDocument/2006/relationships/slide" Target="slides/slide74.xml"/><Relationship Id="rId127" Type="http://schemas.openxmlformats.org/officeDocument/2006/relationships/slide" Target="slides/slide95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20.xml"/><Relationship Id="rId73" Type="http://schemas.openxmlformats.org/officeDocument/2006/relationships/slide" Target="slides/slide41.xml"/><Relationship Id="rId78" Type="http://schemas.openxmlformats.org/officeDocument/2006/relationships/slide" Target="slides/slide46.xml"/><Relationship Id="rId94" Type="http://schemas.openxmlformats.org/officeDocument/2006/relationships/slide" Target="slides/slide62.xml"/><Relationship Id="rId99" Type="http://schemas.openxmlformats.org/officeDocument/2006/relationships/slide" Target="slides/slide67.xml"/><Relationship Id="rId101" Type="http://schemas.openxmlformats.org/officeDocument/2006/relationships/slide" Target="slides/slide69.xml"/><Relationship Id="rId122" Type="http://schemas.openxmlformats.org/officeDocument/2006/relationships/slide" Target="slides/slide9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" Target="slides/slide15.xml"/><Relationship Id="rId68" Type="http://schemas.openxmlformats.org/officeDocument/2006/relationships/slide" Target="slides/slide36.xml"/><Relationship Id="rId89" Type="http://schemas.openxmlformats.org/officeDocument/2006/relationships/slide" Target="slides/slide57.xml"/><Relationship Id="rId112" Type="http://schemas.openxmlformats.org/officeDocument/2006/relationships/slide" Target="slides/slide80.xml"/><Relationship Id="rId133" Type="http://schemas.openxmlformats.org/officeDocument/2006/relationships/slide" Target="slides/slide101.xml"/><Relationship Id="rId16" Type="http://schemas.openxmlformats.org/officeDocument/2006/relationships/slideMaster" Target="slideMasters/slideMaster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BC9E6-A891-4CAA-98C5-B5A128CDF5C0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60198-410A-4449-9540-1BD372C75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72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605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691974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3259886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52A373-32F5-2C4F-92C5-4199759EA06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808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43462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62848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400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5128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5638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98067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73024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1D5DF5F6-C97A-594C-8CDE-7EEE873D6B56}" type="slidenum">
              <a:rPr lang="en-US" altLang="zh-CN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7259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60198-410A-4449-9540-1BD372C756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5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1C24B4-642A-544D-8A53-CB64AEA097A4}" type="slidenum">
              <a:rPr lang="en-US" altLang="zh-CN" b="0"/>
              <a:pPr eaLnBrk="1" hangingPunct="1"/>
              <a:t>2</a:t>
            </a:fld>
            <a:endParaRPr lang="en-US" altLang="zh-CN" b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64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1DA368-1D15-41D1-9F83-CC3B72968D65}" type="slidenum">
              <a:rPr lang="en-US" altLang="zh-CN" smtClean="0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023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52A373-32F5-2C4F-92C5-4199759EA06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351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1E847B-05E3-4C6A-835A-D6B73D2469DD}" type="slidenum">
              <a:rPr lang="en-US" altLang="zh-CN" smtClean="0"/>
              <a:pPr>
                <a:spcBef>
                  <a:spcPct val="0"/>
                </a:spcBef>
              </a:pPr>
              <a:t>25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5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949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338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07D351-A3BF-994D-B3B6-F084C00BAACF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7750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DE3184-5B6F-4822-ADE6-A12AD6F4FEE0}" type="slidenum">
              <a:rPr lang="en-US" altLang="zh-CN" smtClean="0"/>
              <a:pPr>
                <a:spcBef>
                  <a:spcPct val="0"/>
                </a:spcBef>
              </a:pPr>
              <a:t>29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31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3A2C3ED-0683-41F1-9822-C696A188F9FD}" type="slidenum">
              <a:rPr lang="en-US" altLang="zh-CN" smtClean="0"/>
              <a:pPr>
                <a:spcBef>
                  <a:spcPct val="0"/>
                </a:spcBef>
              </a:pPr>
              <a:t>30</a:t>
            </a:fld>
            <a:endParaRPr lang="en-US" altLang="zh-CN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51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333621C-269D-43E7-8016-3BDD0DBF6584}" type="slidenum">
              <a:rPr lang="en-US" altLang="zh-CN" smtClean="0"/>
              <a:pPr>
                <a:spcBef>
                  <a:spcPct val="0"/>
                </a:spcBef>
              </a:pPr>
              <a:t>31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37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6642F86-EE0B-481E-9220-B4C5BA0A0585}" type="slidenum">
              <a:rPr lang="en-US" altLang="zh-CN" smtClean="0"/>
              <a:pPr>
                <a:spcBef>
                  <a:spcPct val="0"/>
                </a:spcBef>
              </a:pPr>
              <a:t>32</a:t>
            </a:fld>
            <a:endParaRPr lang="en-US" altLang="zh-CN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24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1C24B4-642A-544D-8A53-CB64AEA097A4}" type="slidenum">
              <a:rPr lang="en-US" altLang="zh-CN" b="0"/>
              <a:pPr eaLnBrk="1" hangingPunct="1"/>
              <a:t>3</a:t>
            </a:fld>
            <a:endParaRPr lang="en-US" altLang="zh-CN" b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593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040D25-5735-4335-B83E-C92C3A280791}" type="slidenum">
              <a:rPr lang="en-US" altLang="zh-CN" smtClean="0"/>
              <a:pPr>
                <a:spcBef>
                  <a:spcPct val="0"/>
                </a:spcBef>
              </a:pPr>
              <a:t>33</a:t>
            </a:fld>
            <a:endParaRPr lang="en-US" altLang="zh-CN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29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2EEC46-328A-41E4-A251-318F7F383615}" type="slidenum">
              <a:rPr lang="en-US" altLang="zh-CN" smtClean="0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948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A76F24-C126-4CA2-8BDA-C1AD206E5B69}" type="slidenum">
              <a:rPr lang="en-US" altLang="zh-CN" smtClean="0"/>
              <a:pPr>
                <a:spcBef>
                  <a:spcPct val="0"/>
                </a:spcBef>
              </a:pPr>
              <a:t>35</a:t>
            </a:fld>
            <a:endParaRPr lang="en-US" altLang="zh-CN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7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B363C5C-6B1F-4FD1-9485-A2A21A1CF429}" type="slidenum">
              <a:rPr lang="en-US" altLang="zh-CN" smtClean="0"/>
              <a:pPr>
                <a:spcBef>
                  <a:spcPct val="0"/>
                </a:spcBef>
              </a:pPr>
              <a:t>36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76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8F4FA17-09F2-414D-BC81-9FBB571985F6}" type="slidenum">
              <a:rPr lang="en-US" altLang="zh-CN" smtClean="0"/>
              <a:pPr>
                <a:spcBef>
                  <a:spcPct val="0"/>
                </a:spcBef>
              </a:pPr>
              <a:t>37</a:t>
            </a:fld>
            <a:endParaRPr lang="en-US" altLang="zh-CN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929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83DD14D-A269-402F-BEC3-0D51BD3430D5}" type="slidenum">
              <a:rPr lang="en-US" altLang="zh-CN" smtClean="0"/>
              <a:pPr>
                <a:spcBef>
                  <a:spcPct val="0"/>
                </a:spcBef>
              </a:pPr>
              <a:t>38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03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B04426C-16FB-4DAD-9A37-6851A1692834}" type="slidenum">
              <a:rPr lang="en-US" altLang="zh-CN" smtClean="0"/>
              <a:pPr>
                <a:spcBef>
                  <a:spcPct val="0"/>
                </a:spcBef>
              </a:pPr>
              <a:t>39</a:t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62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F9B78B8-232E-4653-B79B-5598CFEED41A}" type="slidenum">
              <a:rPr lang="en-US" altLang="zh-CN" smtClean="0"/>
              <a:pPr>
                <a:spcBef>
                  <a:spcPct val="0"/>
                </a:spcBef>
              </a:pPr>
              <a:t>40</a:t>
            </a:fld>
            <a:endParaRPr lang="en-US" altLang="zh-CN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2.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某网站要求填写的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号必须为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位到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位的数字，如何利用正则表达式检验输入的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</a:t>
            </a:r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64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FFFAAD3-1C68-4D19-A03E-21F8CF18BC96}" type="slidenum">
              <a:rPr lang="en-US" altLang="zh-CN" smtClean="0"/>
              <a:pPr>
                <a:spcBef>
                  <a:spcPct val="0"/>
                </a:spcBef>
              </a:pPr>
              <a:t>41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27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085F845-5EB0-4323-925B-666678667D3B}" type="slidenum">
              <a:rPr lang="en-US" altLang="zh-CN" smtClean="0"/>
              <a:pPr>
                <a:spcBef>
                  <a:spcPct val="0"/>
                </a:spcBef>
              </a:pPr>
              <a:t>42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8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1E847B-05E3-4C6A-835A-D6B73D2469DD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769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C9B7416-68CF-4C65-935C-D04A487628A3}" type="slidenum">
              <a:rPr lang="en-US" altLang="zh-CN" smtClean="0"/>
              <a:pPr>
                <a:spcBef>
                  <a:spcPct val="0"/>
                </a:spcBef>
              </a:pPr>
              <a:t>43</a:t>
            </a:fld>
            <a:endParaRPr lang="en-US" altLang="zh-CN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52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0A18FBC-2513-444F-B5D9-E5DB5FC12843}" type="slidenum">
              <a:rPr lang="en-US" altLang="zh-CN" smtClean="0"/>
              <a:pPr>
                <a:spcBef>
                  <a:spcPct val="0"/>
                </a:spcBef>
              </a:pPr>
              <a:t>44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那个问号</a:t>
            </a:r>
            <a:r>
              <a:rPr lang="en-US" altLang="zh-CN" dirty="0">
                <a:latin typeface="Arial" panose="020B0604020202020204" pitchFamily="34" charset="0"/>
              </a:rPr>
              <a:t>`?`</a:t>
            </a:r>
            <a:r>
              <a:rPr lang="zh-CN" altLang="en-US" dirty="0">
                <a:latin typeface="Arial" panose="020B0604020202020204" pitchFamily="34" charset="0"/>
              </a:rPr>
              <a:t>表示前面的字符或子表达式出现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次或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次，也就是说，它是可选的。在这个正则表达式中，这个问号的作用是匹配电话号码中可能出现的左括号。具体来说，如果电话号码的区号前面有一个左括号，那么这个左括号就会被匹配，否则这个左括号就不会被匹配。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例如，对于如下的电话号码：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```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010-88886666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(010)88886666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```</a:t>
            </a:r>
          </a:p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第一个电话号码中没有左括号，第二个电话号码中有左括号。由于左括号是可选的，因此这个正则表达式可以匹配这两个电话号码。如果没有问号，就会无法匹配第一个电话号码，因为它不包含左括号。</a:t>
            </a:r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最前面的反斜杠</a:t>
            </a:r>
            <a:r>
              <a:rPr lang="en-US" altLang="zh-CN" dirty="0">
                <a:latin typeface="Arial" panose="020B0604020202020204" pitchFamily="34" charset="0"/>
              </a:rPr>
              <a:t>`\`</a:t>
            </a:r>
            <a:r>
              <a:rPr lang="zh-CN" altLang="en-US" dirty="0">
                <a:latin typeface="Arial" panose="020B0604020202020204" pitchFamily="34" charset="0"/>
              </a:rPr>
              <a:t>在正则表达式中通常用于转义特殊字符。在这个正则表达式中，反斜杠</a:t>
            </a:r>
            <a:r>
              <a:rPr lang="en-US" altLang="zh-CN" dirty="0">
                <a:latin typeface="Arial" panose="020B0604020202020204" pitchFamily="34" charset="0"/>
              </a:rPr>
              <a:t>`\`</a:t>
            </a:r>
            <a:r>
              <a:rPr lang="zh-CN" altLang="en-US" dirty="0">
                <a:latin typeface="Arial" panose="020B0604020202020204" pitchFamily="34" charset="0"/>
              </a:rPr>
              <a:t>用于转义左括号</a:t>
            </a:r>
            <a:r>
              <a:rPr lang="en-US" altLang="zh-CN" dirty="0">
                <a:latin typeface="Arial" panose="020B0604020202020204" pitchFamily="34" charset="0"/>
              </a:rPr>
              <a:t>`(`</a:t>
            </a:r>
            <a:r>
              <a:rPr lang="zh-CN" altLang="en-US" dirty="0">
                <a:latin typeface="Arial" panose="020B0604020202020204" pitchFamily="34" charset="0"/>
              </a:rPr>
              <a:t>，因为左括号是正则表达式中的特殊字符，它表示一个分组的开始。如果要匹配真实的左括号字符，就需要使用反斜杠进行转义。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因此，</a:t>
            </a:r>
            <a:r>
              <a:rPr lang="en-US" altLang="zh-CN" b="1" dirty="0">
                <a:latin typeface="Arial" panose="020B0604020202020204" pitchFamily="34" charset="0"/>
              </a:rPr>
              <a:t>`\(?`</a:t>
            </a:r>
            <a:r>
              <a:rPr lang="zh-CN" altLang="en-US" b="1" dirty="0">
                <a:latin typeface="Arial" panose="020B0604020202020204" pitchFamily="34" charset="0"/>
              </a:rPr>
              <a:t>表示匹配</a:t>
            </a:r>
            <a:r>
              <a:rPr lang="en-US" altLang="zh-CN" b="1" dirty="0">
                <a:latin typeface="Arial" panose="020B0604020202020204" pitchFamily="34" charset="0"/>
              </a:rPr>
              <a:t>0</a:t>
            </a:r>
            <a:r>
              <a:rPr lang="zh-CN" altLang="en-US" b="1" dirty="0">
                <a:latin typeface="Arial" panose="020B0604020202020204" pitchFamily="34" charset="0"/>
              </a:rPr>
              <a:t>个或</a:t>
            </a:r>
            <a:r>
              <a:rPr lang="en-US" altLang="zh-CN" b="1" dirty="0">
                <a:latin typeface="Arial" panose="020B0604020202020204" pitchFamily="34" charset="0"/>
              </a:rPr>
              <a:t>1</a:t>
            </a:r>
            <a:r>
              <a:rPr lang="zh-CN" altLang="en-US" b="1" dirty="0">
                <a:latin typeface="Arial" panose="020B0604020202020204" pitchFamily="34" charset="0"/>
              </a:rPr>
              <a:t>个左括号</a:t>
            </a:r>
            <a:r>
              <a:rPr lang="zh-CN" altLang="en-US" dirty="0">
                <a:latin typeface="Arial" panose="020B0604020202020204" pitchFamily="34" charset="0"/>
              </a:rPr>
              <a:t>。如果电话号码中包含左括号，那么这个左括号就会被匹配，否则这个左括号就不会被匹配。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87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EA1E93C-CEF5-46FF-9C4C-E197BDA8078A}" type="slidenum">
              <a:rPr lang="en-US" altLang="zh-CN" smtClean="0"/>
              <a:pPr>
                <a:spcBef>
                  <a:spcPct val="0"/>
                </a:spcBef>
              </a:pPr>
              <a:t>45</a:t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08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6B0460A-9D05-4F1F-BCCD-AF0562167D37}" type="slidenum">
              <a:rPr lang="en-US" altLang="zh-CN" smtClean="0"/>
              <a:pPr>
                <a:spcBef>
                  <a:spcPct val="0"/>
                </a:spcBef>
              </a:pPr>
              <a:t>46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708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18C7213-503A-4D57-BD26-869BAEA61026}" type="slidenum">
              <a:rPr lang="en-US" altLang="zh-CN" smtClean="0"/>
              <a:pPr>
                <a:spcBef>
                  <a:spcPct val="0"/>
                </a:spcBef>
              </a:pPr>
              <a:t>47</a:t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27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1DA7ADC-3CDF-4E4B-B16E-4B55DD4C455C}" type="slidenum">
              <a:rPr lang="en-US" altLang="zh-CN" smtClean="0"/>
              <a:pPr>
                <a:spcBef>
                  <a:spcPct val="0"/>
                </a:spcBef>
              </a:pPr>
              <a:t>48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10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14932CC-178F-4BEB-9B3A-A0EA815686E0}" type="slidenum">
              <a:rPr lang="en-US" altLang="zh-CN" smtClean="0"/>
              <a:pPr>
                <a:spcBef>
                  <a:spcPct val="0"/>
                </a:spcBef>
              </a:pPr>
              <a:t>49</a:t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08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D990D5F-563C-4666-898D-F528F6440483}" type="slidenum">
              <a:rPr lang="en-US" altLang="zh-CN" smtClean="0"/>
              <a:pPr>
                <a:spcBef>
                  <a:spcPct val="0"/>
                </a:spcBef>
              </a:pPr>
              <a:t>50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0510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64E0E1C-E8D0-4F13-AFB9-4A7293E80CD6}" type="slidenum">
              <a:rPr lang="en-US" altLang="zh-CN" smtClean="0"/>
              <a:pPr>
                <a:spcBef>
                  <a:spcPct val="0"/>
                </a:spcBef>
              </a:pPr>
              <a:t>51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5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52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3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1C24B4-642A-544D-8A53-CB64AEA097A4}" type="slidenum">
              <a:rPr lang="en-US" altLang="zh-CN" b="0"/>
              <a:pPr eaLnBrk="1" hangingPunct="1"/>
              <a:t>5</a:t>
            </a:fld>
            <a:endParaRPr lang="en-US" altLang="zh-CN" b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4586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53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76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54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55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55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</a:t>
            </a:r>
            <a:r>
              <a:rPr lang="en-US" altLang="zh-CN" dirty="0" err="1">
                <a:latin typeface="Arial" panose="020B0604020202020204" pitchFamily="34" charset="0"/>
              </a:rPr>
              <a:t>re.compile</a:t>
            </a:r>
            <a:r>
              <a:rPr lang="en-US" altLang="zh-CN" dirty="0">
                <a:latin typeface="Arial" panose="020B0604020202020204" pitchFamily="34" charset="0"/>
              </a:rPr>
              <a:t>(pattern, </a:t>
            </a:r>
            <a:r>
              <a:rPr lang="en-US" altLang="zh-CN" dirty="0" err="1">
                <a:latin typeface="Arial" panose="020B0604020202020204" pitchFamily="34" charset="0"/>
              </a:rPr>
              <a:t>re.S</a:t>
            </a:r>
            <a:r>
              <a:rPr lang="en-US" altLang="zh-CN" dirty="0">
                <a:latin typeface="Arial" panose="020B0604020202020204" pitchFamily="34" charset="0"/>
              </a:rPr>
              <a:t>)`</a:t>
            </a:r>
            <a:r>
              <a:rPr lang="zh-CN" altLang="en-US" dirty="0">
                <a:latin typeface="Arial" panose="020B0604020202020204" pitchFamily="34" charset="0"/>
              </a:rPr>
              <a:t>是一个</a:t>
            </a:r>
            <a:r>
              <a:rPr lang="en-US" altLang="zh-CN" dirty="0">
                <a:latin typeface="Arial" panose="020B0604020202020204" pitchFamily="34" charset="0"/>
              </a:rPr>
              <a:t>Python</a:t>
            </a:r>
            <a:r>
              <a:rPr lang="zh-CN" altLang="en-US" dirty="0">
                <a:latin typeface="Arial" panose="020B0604020202020204" pitchFamily="34" charset="0"/>
              </a:rPr>
              <a:t>标准库</a:t>
            </a:r>
            <a:r>
              <a:rPr lang="en-US" altLang="zh-CN" dirty="0">
                <a:latin typeface="Arial" panose="020B0604020202020204" pitchFamily="34" charset="0"/>
              </a:rPr>
              <a:t>re</a:t>
            </a:r>
            <a:r>
              <a:rPr lang="zh-CN" altLang="en-US" dirty="0">
                <a:latin typeface="Arial" panose="020B0604020202020204" pitchFamily="34" charset="0"/>
              </a:rPr>
              <a:t>中的函数调用</a:t>
            </a:r>
            <a:r>
              <a:rPr lang="zh-CN" altLang="en-US" b="1" dirty="0">
                <a:latin typeface="Arial" panose="020B0604020202020204" pitchFamily="34" charset="0"/>
              </a:rPr>
              <a:t>，用于编译正则表达式</a:t>
            </a:r>
            <a:r>
              <a:rPr lang="zh-CN" altLang="en-US" dirty="0">
                <a:latin typeface="Arial" panose="020B0604020202020204" pitchFamily="34" charset="0"/>
              </a:rPr>
              <a:t>，并且返回一个可重用的正则表达式对象（</a:t>
            </a:r>
            <a:r>
              <a:rPr lang="en-US" altLang="zh-CN" dirty="0" err="1">
                <a:latin typeface="Arial" panose="020B0604020202020204" pitchFamily="34" charset="0"/>
              </a:rPr>
              <a:t>RegexObject</a:t>
            </a:r>
            <a:r>
              <a:rPr lang="zh-CN" altLang="en-US" dirty="0">
                <a:latin typeface="Arial" panose="020B0604020202020204" pitchFamily="34" charset="0"/>
              </a:rPr>
              <a:t>）。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其中，第一个参数</a:t>
            </a:r>
            <a:r>
              <a:rPr lang="en-US" altLang="zh-CN" dirty="0">
                <a:latin typeface="Arial" panose="020B0604020202020204" pitchFamily="34" charset="0"/>
              </a:rPr>
              <a:t>pattern</a:t>
            </a:r>
            <a:r>
              <a:rPr lang="zh-CN" altLang="en-US" dirty="0">
                <a:latin typeface="Arial" panose="020B0604020202020204" pitchFamily="34" charset="0"/>
              </a:rPr>
              <a:t>是一个字符串，表示要匹配的正则表达式模式，第二个参数</a:t>
            </a:r>
            <a:r>
              <a:rPr lang="en-US" altLang="zh-CN" dirty="0" err="1">
                <a:latin typeface="Arial" panose="020B0604020202020204" pitchFamily="34" charset="0"/>
              </a:rPr>
              <a:t>re.S</a:t>
            </a:r>
            <a:r>
              <a:rPr lang="zh-CN" altLang="en-US" dirty="0">
                <a:latin typeface="Arial" panose="020B0604020202020204" pitchFamily="34" charset="0"/>
              </a:rPr>
              <a:t>是一个可选的标志参数，表示“点（</a:t>
            </a:r>
            <a:r>
              <a:rPr lang="en-US" altLang="zh-CN" dirty="0">
                <a:latin typeface="Arial" panose="020B0604020202020204" pitchFamily="34" charset="0"/>
              </a:rPr>
              <a:t>.</a:t>
            </a:r>
            <a:r>
              <a:rPr lang="zh-CN" altLang="en-US" dirty="0">
                <a:latin typeface="Arial" panose="020B0604020202020204" pitchFamily="34" charset="0"/>
              </a:rPr>
              <a:t>）匹配所有字符”，包括换行符。如果不使用</a:t>
            </a:r>
            <a:r>
              <a:rPr lang="en-US" altLang="zh-CN" dirty="0" err="1">
                <a:latin typeface="Arial" panose="020B0604020202020204" pitchFamily="34" charset="0"/>
              </a:rPr>
              <a:t>re.S</a:t>
            </a:r>
            <a:r>
              <a:rPr lang="zh-CN" altLang="en-US" dirty="0">
                <a:latin typeface="Arial" panose="020B0604020202020204" pitchFamily="34" charset="0"/>
              </a:rPr>
              <a:t>标志，则点（</a:t>
            </a:r>
            <a:r>
              <a:rPr lang="en-US" altLang="zh-CN" dirty="0">
                <a:latin typeface="Arial" panose="020B0604020202020204" pitchFamily="34" charset="0"/>
              </a:rPr>
              <a:t>.</a:t>
            </a:r>
            <a:r>
              <a:rPr lang="zh-CN" altLang="en-US" dirty="0">
                <a:latin typeface="Arial" panose="020B0604020202020204" pitchFamily="34" charset="0"/>
              </a:rPr>
              <a:t>）只匹配除换行符之外的任何字符。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在使用编译后的正则表达式对象进行匹配时，可以使用该对象的方法，例如</a:t>
            </a:r>
            <a:r>
              <a:rPr lang="en-US" altLang="zh-CN" dirty="0">
                <a:latin typeface="Arial" panose="020B0604020202020204" pitchFamily="34" charset="0"/>
              </a:rPr>
              <a:t>`search()`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`match()`</a:t>
            </a:r>
            <a:r>
              <a:rPr lang="zh-CN" altLang="en-US" dirty="0">
                <a:latin typeface="Arial" panose="020B0604020202020204" pitchFamily="34" charset="0"/>
              </a:rPr>
              <a:t>等方法，来查找、匹配字符串。而且，由于正则表达式对象已经被编译，因此可以在多个地方重复使用该对象，从而提高了性能。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713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982EE9-9F49-470B-8837-FFB11CCDFA2F}" type="slidenum">
              <a:rPr lang="en-US" altLang="zh-CN" smtClean="0"/>
              <a:pPr>
                <a:spcBef>
                  <a:spcPct val="0"/>
                </a:spcBef>
              </a:pPr>
              <a:t>56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6974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E185353-12DC-49B1-8904-A68BA7789A28}" type="slidenum">
              <a:rPr lang="en-US" altLang="zh-CN" smtClean="0"/>
              <a:pPr>
                <a:spcBef>
                  <a:spcPct val="0"/>
                </a:spcBef>
              </a:pPr>
              <a:t>57</a:t>
            </a:fld>
            <a:endParaRPr lang="en-US" altLang="zh-CN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7906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56C2D02-212D-48C8-B409-36AA98E91508}" type="slidenum">
              <a:rPr lang="en-US" altLang="zh-CN" smtClean="0"/>
              <a:pPr>
                <a:spcBef>
                  <a:spcPct val="0"/>
                </a:spcBef>
              </a:pPr>
              <a:t>58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57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3870AE6-CCBB-42C5-8A74-AF922435E6D7}" type="slidenum">
              <a:rPr lang="en-US" altLang="zh-CN" smtClean="0"/>
              <a:pPr>
                <a:spcBef>
                  <a:spcPct val="0"/>
                </a:spcBef>
              </a:pPr>
              <a:t>59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366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512E29B-4368-40F0-8CC0-5588D078B6C9}" type="slidenum">
              <a:rPr lang="en-US" altLang="zh-CN" smtClean="0"/>
              <a:pPr>
                <a:spcBef>
                  <a:spcPct val="0"/>
                </a:spcBef>
              </a:pPr>
              <a:t>60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849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5E59A3E-44FF-41B0-94D1-286B1A1FDAEE}" type="slidenum">
              <a:rPr lang="en-US" altLang="zh-CN" smtClean="0"/>
              <a:pPr>
                <a:spcBef>
                  <a:spcPct val="0"/>
                </a:spcBef>
              </a:pPr>
              <a:t>61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22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2901572-0B18-4415-905E-71C501A9AEC7}" type="slidenum">
              <a:rPr lang="en-US" altLang="zh-CN" smtClean="0"/>
              <a:pPr>
                <a:spcBef>
                  <a:spcPct val="0"/>
                </a:spcBef>
              </a:pPr>
              <a:t>62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1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F1DA368-1D15-41D1-9F83-CC3B72968D65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4747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3D57E51-B807-4EC1-AB22-640329D883E4}" type="slidenum">
              <a:rPr lang="en-US" altLang="zh-CN" smtClean="0"/>
              <a:pPr>
                <a:spcBef>
                  <a:spcPct val="0"/>
                </a:spcBef>
              </a:pPr>
              <a:t>63</a:t>
            </a:fld>
            <a:endParaRPr lang="en-US" altLang="zh-CN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248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A812465-376C-4DBC-9B80-E9A59DC2AF2B}" type="slidenum">
              <a:rPr lang="en-US" altLang="zh-CN" smtClean="0"/>
              <a:pPr>
                <a:spcBef>
                  <a:spcPct val="0"/>
                </a:spcBef>
              </a:pPr>
              <a:t>64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3273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7A4466B-E951-48B0-8850-43233FD55FBC}" type="slidenum">
              <a:rPr lang="en-US" altLang="zh-CN" smtClean="0"/>
              <a:pPr>
                <a:spcBef>
                  <a:spcPct val="0"/>
                </a:spcBef>
              </a:pPr>
              <a:t>65</a:t>
            </a:fld>
            <a:endParaRPr lang="en-US" altLang="zh-CN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270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0B17A12-6101-4EC9-809D-A235401ABF5A}" type="slidenum">
              <a:rPr lang="en-US" altLang="zh-CN" smtClean="0"/>
              <a:pPr>
                <a:spcBef>
                  <a:spcPct val="0"/>
                </a:spcBef>
              </a:pPr>
              <a:t>66</a:t>
            </a:fld>
            <a:endParaRPr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61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A46A656-1937-4CE2-BFAC-8EA39777DE4E}" type="slidenum">
              <a:rPr lang="en-US" altLang="zh-CN" smtClean="0"/>
              <a:pPr>
                <a:spcBef>
                  <a:spcPct val="0"/>
                </a:spcBef>
              </a:pPr>
              <a:t>67</a:t>
            </a:fld>
            <a:endParaRPr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135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83E58C7-7EAF-4780-AE45-550042D9285E}" type="slidenum">
              <a:rPr lang="en-US" altLang="zh-CN" smtClean="0"/>
              <a:pPr>
                <a:spcBef>
                  <a:spcPct val="0"/>
                </a:spcBef>
              </a:pPr>
              <a:t>68</a:t>
            </a:fld>
            <a:endParaRPr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2551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B271F27-1AA9-44EC-B190-479A33195DA0}" type="slidenum">
              <a:rPr lang="en-US" altLang="zh-CN" smtClean="0"/>
              <a:pPr>
                <a:spcBef>
                  <a:spcPct val="0"/>
                </a:spcBef>
              </a:pPr>
              <a:t>69</a:t>
            </a:fld>
            <a:endParaRPr lang="en-US" altLang="zh-CN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5595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28BEFA2-15C9-4C9B-B2CC-54AE67B1E2A4}" type="slidenum">
              <a:rPr lang="en-US" altLang="zh-CN" smtClean="0"/>
              <a:pPr>
                <a:spcBef>
                  <a:spcPct val="0"/>
                </a:spcBef>
              </a:pPr>
              <a:t>70</a:t>
            </a:fld>
            <a:endParaRPr lang="en-US" altLang="zh-CN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782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7A10574-58FE-47DA-A1EE-ACA5E2A5E648}" type="slidenum">
              <a:rPr lang="en-US" altLang="zh-CN" smtClean="0"/>
              <a:pPr>
                <a:spcBef>
                  <a:spcPct val="0"/>
                </a:spcBef>
              </a:pPr>
              <a:t>71</a:t>
            </a:fld>
            <a:endParaRPr lang="en-US" altLang="zh-CN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639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FE007B2-01D5-4585-B1D7-92FEDB3FB7AF}" type="slidenum">
              <a:rPr lang="en-US" altLang="zh-CN" smtClean="0"/>
              <a:pPr>
                <a:spcBef>
                  <a:spcPct val="0"/>
                </a:spcBef>
              </a:pPr>
              <a:t>72</a:t>
            </a:fld>
            <a:endParaRPr lang="en-US" altLang="zh-CN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`&lt;.*&gt;`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`&lt;.*?&gt;`</a:t>
            </a:r>
            <a:r>
              <a:rPr lang="zh-CN" altLang="en-US" dirty="0">
                <a:latin typeface="Arial" panose="020B0604020202020204" pitchFamily="34" charset="0"/>
              </a:rPr>
              <a:t>都是正则表达式，都用于匹配尖括号</a:t>
            </a:r>
            <a:r>
              <a:rPr lang="en-US" altLang="zh-CN" dirty="0">
                <a:latin typeface="Arial" panose="020B0604020202020204" pitchFamily="34" charset="0"/>
              </a:rPr>
              <a:t>`&lt;`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`&gt;`</a:t>
            </a:r>
            <a:r>
              <a:rPr lang="zh-CN" altLang="en-US" dirty="0">
                <a:latin typeface="Arial" panose="020B0604020202020204" pitchFamily="34" charset="0"/>
              </a:rPr>
              <a:t>之间的任意文本。它们之间的区别在于量词的贪婪性。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正则表达式中的量词通常是贪婪的，也就是说，它们会尽可能多地匹配文本。例如，正则表达式</a:t>
            </a:r>
            <a:r>
              <a:rPr lang="en-US" altLang="zh-CN" dirty="0">
                <a:latin typeface="Arial" panose="020B0604020202020204" pitchFamily="34" charset="0"/>
              </a:rPr>
              <a:t>`&lt;.*&gt;`</a:t>
            </a:r>
            <a:r>
              <a:rPr lang="zh-CN" altLang="en-US" dirty="0">
                <a:latin typeface="Arial" panose="020B0604020202020204" pitchFamily="34" charset="0"/>
              </a:rPr>
              <a:t>表示匹配尖括号</a:t>
            </a:r>
            <a:r>
              <a:rPr lang="en-US" altLang="zh-CN" dirty="0">
                <a:latin typeface="Arial" panose="020B0604020202020204" pitchFamily="34" charset="0"/>
              </a:rPr>
              <a:t>`&lt;`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`&gt;`</a:t>
            </a:r>
            <a:r>
              <a:rPr lang="zh-CN" altLang="en-US" dirty="0">
                <a:latin typeface="Arial" panose="020B0604020202020204" pitchFamily="34" charset="0"/>
              </a:rPr>
              <a:t>之间的任意文本，其中的星号</a:t>
            </a:r>
            <a:r>
              <a:rPr lang="en-US" altLang="zh-CN" dirty="0">
                <a:latin typeface="Arial" panose="020B0604020202020204" pitchFamily="34" charset="0"/>
              </a:rPr>
              <a:t>`*`</a:t>
            </a:r>
            <a:r>
              <a:rPr lang="zh-CN" altLang="en-US" dirty="0">
                <a:latin typeface="Arial" panose="020B0604020202020204" pitchFamily="34" charset="0"/>
              </a:rPr>
              <a:t>表示匹配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个或多个任意字符。由于星号是贪婪的，它会尽可能多地匹配文本，直到遇到第一个尖括号</a:t>
            </a:r>
            <a:r>
              <a:rPr lang="en-US" altLang="zh-CN" dirty="0">
                <a:latin typeface="Arial" panose="020B0604020202020204" pitchFamily="34" charset="0"/>
              </a:rPr>
              <a:t>`&gt;`</a:t>
            </a:r>
            <a:r>
              <a:rPr lang="zh-CN" altLang="en-US" dirty="0">
                <a:latin typeface="Arial" panose="020B0604020202020204" pitchFamily="34" charset="0"/>
              </a:rPr>
              <a:t>为止。因此，如果文本中有多个尖括号</a:t>
            </a:r>
            <a:r>
              <a:rPr lang="en-US" altLang="zh-CN" dirty="0">
                <a:latin typeface="Arial" panose="020B0604020202020204" pitchFamily="34" charset="0"/>
              </a:rPr>
              <a:t>`&lt;`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`&gt;`</a:t>
            </a:r>
            <a:r>
              <a:rPr lang="zh-CN" altLang="en-US" dirty="0">
                <a:latin typeface="Arial" panose="020B0604020202020204" pitchFamily="34" charset="0"/>
              </a:rPr>
              <a:t>，那么这个正则表达式可能会匹配多个尖括号之间的文本，而不仅仅是第一个尖括号之间的文本。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相比之下，正则表达式</a:t>
            </a:r>
            <a:r>
              <a:rPr lang="en-US" altLang="zh-CN" dirty="0">
                <a:latin typeface="Arial" panose="020B0604020202020204" pitchFamily="34" charset="0"/>
              </a:rPr>
              <a:t>`&lt;.*?&gt;`</a:t>
            </a:r>
            <a:r>
              <a:rPr lang="zh-CN" altLang="en-US" dirty="0">
                <a:latin typeface="Arial" panose="020B0604020202020204" pitchFamily="34" charset="0"/>
              </a:rPr>
              <a:t>中的问号</a:t>
            </a:r>
            <a:r>
              <a:rPr lang="en-US" altLang="zh-CN" dirty="0">
                <a:latin typeface="Arial" panose="020B0604020202020204" pitchFamily="34" charset="0"/>
              </a:rPr>
              <a:t>`?`</a:t>
            </a:r>
            <a:r>
              <a:rPr lang="zh-CN" altLang="en-US" dirty="0">
                <a:latin typeface="Arial" panose="020B0604020202020204" pitchFamily="34" charset="0"/>
              </a:rPr>
              <a:t>表示匹配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个或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</a:rPr>
              <a:t>个任意字符，它是非贪婪的。也就是说，它会尽可能少地匹配文本，直到尽可能少地匹配到第一个尖括号</a:t>
            </a:r>
            <a:r>
              <a:rPr lang="en-US" altLang="zh-CN" dirty="0">
                <a:latin typeface="Arial" panose="020B0604020202020204" pitchFamily="34" charset="0"/>
              </a:rPr>
              <a:t>`&gt;`</a:t>
            </a:r>
            <a:r>
              <a:rPr lang="zh-CN" altLang="en-US" dirty="0">
                <a:latin typeface="Arial" panose="020B0604020202020204" pitchFamily="34" charset="0"/>
              </a:rPr>
              <a:t>为止。因此，如果文本中有多个尖括号</a:t>
            </a:r>
            <a:r>
              <a:rPr lang="en-US" altLang="zh-CN" dirty="0">
                <a:latin typeface="Arial" panose="020B0604020202020204" pitchFamily="34" charset="0"/>
              </a:rPr>
              <a:t>`&lt;`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`&gt;`</a:t>
            </a:r>
            <a:r>
              <a:rPr lang="zh-CN" altLang="en-US" dirty="0">
                <a:latin typeface="Arial" panose="020B0604020202020204" pitchFamily="34" charset="0"/>
              </a:rPr>
              <a:t>，那么这个正则表达式只会匹配第一个尖括号之间的文本，而不是尽可能多地匹配文本。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例如，对于以下文本：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```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&lt;a&gt;hello&lt;/a&gt;&lt;b&gt;world&lt;/b&gt;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```</a:t>
            </a:r>
          </a:p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正则表达式</a:t>
            </a:r>
            <a:r>
              <a:rPr lang="en-US" altLang="zh-CN" dirty="0">
                <a:latin typeface="Arial" panose="020B0604020202020204" pitchFamily="34" charset="0"/>
              </a:rPr>
              <a:t>`&lt;.*&gt;`</a:t>
            </a:r>
            <a:r>
              <a:rPr lang="zh-CN" altLang="en-US" dirty="0">
                <a:latin typeface="Arial" panose="020B0604020202020204" pitchFamily="34" charset="0"/>
              </a:rPr>
              <a:t>会匹配整个文本：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```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&lt;a&gt;hello&lt;/a&gt;&lt;b&gt;world&lt;/b&gt;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```</a:t>
            </a:r>
          </a:p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而正则表达式</a:t>
            </a:r>
            <a:r>
              <a:rPr lang="en-US" altLang="zh-CN" dirty="0">
                <a:latin typeface="Arial" panose="020B0604020202020204" pitchFamily="34" charset="0"/>
              </a:rPr>
              <a:t>`&lt;.*?&gt;`</a:t>
            </a:r>
            <a:r>
              <a:rPr lang="zh-CN" altLang="en-US" dirty="0">
                <a:latin typeface="Arial" panose="020B0604020202020204" pitchFamily="34" charset="0"/>
              </a:rPr>
              <a:t>只会匹配第一个尖括号之间的文本：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```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&lt;a&gt;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```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72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484EAE5-D631-4D55-8E4F-5258F8C93BAE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156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3B81BBE-7092-4A11-8C05-516AD06224F6}" type="slidenum">
              <a:rPr lang="en-US" altLang="zh-CN" smtClean="0"/>
              <a:pPr>
                <a:spcBef>
                  <a:spcPct val="0"/>
                </a:spcBef>
              </a:pPr>
              <a:t>73</a:t>
            </a:fld>
            <a:endParaRPr lang="en-US" altLang="zh-CN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921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CC5B376-5767-46CC-A92B-1E89A6B44D2C}" type="slidenum">
              <a:rPr lang="en-US" altLang="zh-CN" smtClean="0"/>
              <a:pPr>
                <a:spcBef>
                  <a:spcPct val="0"/>
                </a:spcBef>
              </a:pPr>
              <a:t>74</a:t>
            </a:fld>
            <a:endParaRPr lang="en-US" altLang="zh-CN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57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1421C5D-C1A5-4E75-A351-0287C19F7C25}" type="slidenum">
              <a:rPr lang="en-US" altLang="zh-CN" smtClean="0"/>
              <a:pPr>
                <a:spcBef>
                  <a:spcPct val="0"/>
                </a:spcBef>
              </a:pPr>
              <a:t>75</a:t>
            </a:fld>
            <a:endParaRPr lang="en-US" altLang="zh-CN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这段代码使用了正则表达式来匹配字符串</a:t>
            </a:r>
            <a:r>
              <a:rPr lang="en-US" altLang="zh-CN" dirty="0">
                <a:latin typeface="Arial" panose="020B0604020202020204" pitchFamily="34" charset="0"/>
              </a:rPr>
              <a:t>`'Norma Jean Baker'`</a:t>
            </a:r>
            <a:r>
              <a:rPr lang="zh-CN" altLang="en-US" dirty="0">
                <a:latin typeface="Arial" panose="020B0604020202020204" pitchFamily="34" charset="0"/>
              </a:rPr>
              <a:t>中的两个单词，并使用</a:t>
            </a:r>
            <a:r>
              <a:rPr lang="en-US" altLang="zh-CN" dirty="0">
                <a:latin typeface="Arial" panose="020B0604020202020204" pitchFamily="34" charset="0"/>
              </a:rPr>
              <a:t>`</a:t>
            </a:r>
            <a:r>
              <a:rPr lang="en-US" altLang="zh-CN" dirty="0" err="1">
                <a:latin typeface="Arial" panose="020B0604020202020204" pitchFamily="34" charset="0"/>
              </a:rPr>
              <a:t>re.sub</a:t>
            </a:r>
            <a:r>
              <a:rPr lang="en-US" altLang="zh-CN" dirty="0">
                <a:latin typeface="Arial" panose="020B0604020202020204" pitchFamily="34" charset="0"/>
              </a:rPr>
              <a:t>`</a:t>
            </a:r>
            <a:r>
              <a:rPr lang="zh-CN" altLang="en-US" dirty="0">
                <a:latin typeface="Arial" panose="020B0604020202020204" pitchFamily="34" charset="0"/>
              </a:rPr>
              <a:t>函数将它们的顺序颠倒。具体来说，这段代码的执行过程如下：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定义了一个字符串变量</a:t>
            </a:r>
            <a:r>
              <a:rPr lang="en-US" altLang="zh-CN" dirty="0">
                <a:latin typeface="Arial" panose="020B0604020202020204" pitchFamily="34" charset="0"/>
              </a:rPr>
              <a:t>`string`</a:t>
            </a:r>
            <a:r>
              <a:rPr lang="zh-CN" altLang="en-US" dirty="0">
                <a:latin typeface="Arial" panose="020B0604020202020204" pitchFamily="34" charset="0"/>
              </a:rPr>
              <a:t>，它的值为</a:t>
            </a:r>
            <a:r>
              <a:rPr lang="en-US" altLang="zh-CN" dirty="0">
                <a:latin typeface="Arial" panose="020B0604020202020204" pitchFamily="34" charset="0"/>
              </a:rPr>
              <a:t>`'Norma Jean Baker'`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定义了一个字符串变量</a:t>
            </a:r>
            <a:r>
              <a:rPr lang="en-US" altLang="zh-CN" dirty="0">
                <a:latin typeface="Arial" panose="020B0604020202020204" pitchFamily="34" charset="0"/>
              </a:rPr>
              <a:t>`pattern`</a:t>
            </a:r>
            <a:r>
              <a:rPr lang="zh-CN" altLang="en-US" dirty="0">
                <a:latin typeface="Arial" panose="020B0604020202020204" pitchFamily="34" charset="0"/>
              </a:rPr>
              <a:t>，它的值为</a:t>
            </a:r>
            <a:r>
              <a:rPr lang="en-US" altLang="zh-CN" dirty="0">
                <a:latin typeface="Arial" panose="020B0604020202020204" pitchFamily="34" charset="0"/>
              </a:rPr>
              <a:t>`'(\w+\s\w+)\s(\w+)'`</a:t>
            </a:r>
            <a:r>
              <a:rPr lang="zh-CN" altLang="en-US" dirty="0">
                <a:latin typeface="Arial" panose="020B0604020202020204" pitchFamily="34" charset="0"/>
              </a:rPr>
              <a:t>。这个正则表达式包含两个捕获组，分别匹配两个单词。第一个捕获组</a:t>
            </a:r>
            <a:r>
              <a:rPr lang="en-US" altLang="zh-CN" dirty="0">
                <a:latin typeface="Arial" panose="020B0604020202020204" pitchFamily="34" charset="0"/>
              </a:rPr>
              <a:t>`\w+\s\w+`</a:t>
            </a:r>
            <a:r>
              <a:rPr lang="zh-CN" altLang="en-US" dirty="0">
                <a:latin typeface="Arial" panose="020B0604020202020204" pitchFamily="34" charset="0"/>
              </a:rPr>
              <a:t>表示匹配一个或多个单词字符，后跟一个空格，再后跟一个或多个单词字符，这个捕获组匹配了字符串中的前两个单词。第二个捕获组</a:t>
            </a:r>
            <a:r>
              <a:rPr lang="en-US" altLang="zh-CN" dirty="0">
                <a:latin typeface="Arial" panose="020B0604020202020204" pitchFamily="34" charset="0"/>
              </a:rPr>
              <a:t>`\w+`</a:t>
            </a:r>
            <a:r>
              <a:rPr lang="zh-CN" altLang="en-US" dirty="0">
                <a:latin typeface="Arial" panose="020B0604020202020204" pitchFamily="34" charset="0"/>
              </a:rPr>
              <a:t>表示匹配一个或多个单词字符，这个捕获组匹配了字符串中的最后一个单词。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调用</a:t>
            </a:r>
            <a:r>
              <a:rPr lang="en-US" altLang="zh-CN" dirty="0">
                <a:latin typeface="Arial" panose="020B0604020202020204" pitchFamily="34" charset="0"/>
              </a:rPr>
              <a:t>`</a:t>
            </a:r>
            <a:r>
              <a:rPr lang="en-US" altLang="zh-CN" dirty="0" err="1">
                <a:latin typeface="Arial" panose="020B0604020202020204" pitchFamily="34" charset="0"/>
              </a:rPr>
              <a:t>re.sub</a:t>
            </a:r>
            <a:r>
              <a:rPr lang="en-US" altLang="zh-CN" dirty="0">
                <a:latin typeface="Arial" panose="020B0604020202020204" pitchFamily="34" charset="0"/>
              </a:rPr>
              <a:t>`</a:t>
            </a:r>
            <a:r>
              <a:rPr lang="zh-CN" altLang="en-US" dirty="0">
                <a:latin typeface="Arial" panose="020B0604020202020204" pitchFamily="34" charset="0"/>
              </a:rPr>
              <a:t>函数，使用正则表达式和一个</a:t>
            </a:r>
            <a:r>
              <a:rPr lang="en-US" altLang="zh-CN" dirty="0">
                <a:latin typeface="Arial" panose="020B0604020202020204" pitchFamily="34" charset="0"/>
              </a:rPr>
              <a:t>lambda</a:t>
            </a:r>
            <a:r>
              <a:rPr lang="zh-CN" altLang="en-US" dirty="0">
                <a:latin typeface="Arial" panose="020B0604020202020204" pitchFamily="34" charset="0"/>
              </a:rPr>
              <a:t>函数作为参数。</a:t>
            </a:r>
            <a:r>
              <a:rPr lang="en-US" altLang="zh-CN" dirty="0">
                <a:latin typeface="Arial" panose="020B0604020202020204" pitchFamily="34" charset="0"/>
              </a:rPr>
              <a:t>`</a:t>
            </a:r>
            <a:r>
              <a:rPr lang="en-US" altLang="zh-CN" dirty="0" err="1">
                <a:latin typeface="Arial" panose="020B0604020202020204" pitchFamily="34" charset="0"/>
              </a:rPr>
              <a:t>re.sub</a:t>
            </a:r>
            <a:r>
              <a:rPr lang="en-US" altLang="zh-CN" dirty="0">
                <a:latin typeface="Arial" panose="020B0604020202020204" pitchFamily="34" charset="0"/>
              </a:rPr>
              <a:t>`</a:t>
            </a:r>
            <a:r>
              <a:rPr lang="zh-CN" altLang="en-US" dirty="0">
                <a:latin typeface="Arial" panose="020B0604020202020204" pitchFamily="34" charset="0"/>
              </a:rPr>
              <a:t>函数的作用是在字符串中搜索正则表达式所匹配的文本，并将其替换为</a:t>
            </a:r>
            <a:r>
              <a:rPr lang="en-US" altLang="zh-CN" dirty="0">
                <a:latin typeface="Arial" panose="020B0604020202020204" pitchFamily="34" charset="0"/>
              </a:rPr>
              <a:t>lambda</a:t>
            </a:r>
            <a:r>
              <a:rPr lang="zh-CN" altLang="en-US" dirty="0">
                <a:latin typeface="Arial" panose="020B0604020202020204" pitchFamily="34" charset="0"/>
              </a:rPr>
              <a:t>函数返回的新文本。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4. lambda</a:t>
            </a:r>
            <a:r>
              <a:rPr lang="zh-CN" altLang="en-US" dirty="0">
                <a:latin typeface="Arial" panose="020B0604020202020204" pitchFamily="34" charset="0"/>
              </a:rPr>
              <a:t>函数的参数</a:t>
            </a:r>
            <a:r>
              <a:rPr lang="en-US" altLang="zh-CN" dirty="0">
                <a:latin typeface="Arial" panose="020B0604020202020204" pitchFamily="34" charset="0"/>
              </a:rPr>
              <a:t>`x`</a:t>
            </a:r>
            <a:r>
              <a:rPr lang="zh-CN" altLang="en-US" dirty="0">
                <a:latin typeface="Arial" panose="020B0604020202020204" pitchFamily="34" charset="0"/>
              </a:rPr>
              <a:t>是一个匹配对象，它包含正则表达式所匹配的文本及其捕获组的值。</a:t>
            </a:r>
            <a:r>
              <a:rPr lang="en-US" altLang="zh-CN" dirty="0">
                <a:latin typeface="Arial" panose="020B0604020202020204" pitchFamily="34" charset="0"/>
              </a:rPr>
              <a:t>lambda</a:t>
            </a:r>
            <a:r>
              <a:rPr lang="zh-CN" altLang="en-US" dirty="0">
                <a:latin typeface="Arial" panose="020B0604020202020204" pitchFamily="34" charset="0"/>
              </a:rPr>
              <a:t>函数的返回值是一个字符串，它将第二个捕获组的值和第一个捕获组的值颠倒，并在它们之间添加一个空格。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5. `</a:t>
            </a:r>
            <a:r>
              <a:rPr lang="en-US" altLang="zh-CN" dirty="0" err="1">
                <a:latin typeface="Arial" panose="020B0604020202020204" pitchFamily="34" charset="0"/>
              </a:rPr>
              <a:t>re.sub</a:t>
            </a:r>
            <a:r>
              <a:rPr lang="en-US" altLang="zh-CN" dirty="0">
                <a:latin typeface="Arial" panose="020B0604020202020204" pitchFamily="34" charset="0"/>
              </a:rPr>
              <a:t>`</a:t>
            </a:r>
            <a:r>
              <a:rPr lang="zh-CN" altLang="en-US" dirty="0">
                <a:latin typeface="Arial" panose="020B0604020202020204" pitchFamily="34" charset="0"/>
              </a:rPr>
              <a:t>函数返回替换后的字符串，将其保存到变量</a:t>
            </a:r>
            <a:r>
              <a:rPr lang="en-US" altLang="zh-CN" dirty="0">
                <a:latin typeface="Arial" panose="020B0604020202020204" pitchFamily="34" charset="0"/>
              </a:rPr>
              <a:t>`output`</a:t>
            </a:r>
            <a:r>
              <a:rPr lang="zh-CN" altLang="en-US" dirty="0">
                <a:latin typeface="Arial" panose="020B0604020202020204" pitchFamily="34" charset="0"/>
              </a:rPr>
              <a:t>中。</a:t>
            </a:r>
          </a:p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6. </a:t>
            </a:r>
            <a:r>
              <a:rPr lang="zh-CN" altLang="en-US" dirty="0">
                <a:latin typeface="Arial" panose="020B0604020202020204" pitchFamily="34" charset="0"/>
              </a:rPr>
              <a:t>打印变量</a:t>
            </a:r>
            <a:r>
              <a:rPr lang="en-US" altLang="zh-CN" dirty="0">
                <a:latin typeface="Arial" panose="020B0604020202020204" pitchFamily="34" charset="0"/>
              </a:rPr>
              <a:t>`output`</a:t>
            </a:r>
            <a:r>
              <a:rPr lang="zh-CN" altLang="en-US" dirty="0">
                <a:latin typeface="Arial" panose="020B0604020202020204" pitchFamily="34" charset="0"/>
              </a:rPr>
              <a:t>的值，输出结果为</a:t>
            </a:r>
            <a:r>
              <a:rPr lang="en-US" altLang="zh-CN" dirty="0">
                <a:latin typeface="Arial" panose="020B0604020202020204" pitchFamily="34" charset="0"/>
              </a:rPr>
              <a:t>`Baker Norma Jean`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因此，这段代码的作用是将字符串</a:t>
            </a:r>
            <a:r>
              <a:rPr lang="en-US" altLang="zh-CN" dirty="0">
                <a:latin typeface="Arial" panose="020B0604020202020204" pitchFamily="34" charset="0"/>
              </a:rPr>
              <a:t>`'Norma Jean Baker'`</a:t>
            </a:r>
            <a:r>
              <a:rPr lang="zh-CN" altLang="en-US" dirty="0">
                <a:latin typeface="Arial" panose="020B0604020202020204" pitchFamily="34" charset="0"/>
              </a:rPr>
              <a:t>中的两个单词的顺序颠倒，并用一个空格分隔它们。输出结果为</a:t>
            </a:r>
            <a:r>
              <a:rPr lang="en-US" altLang="zh-CN" dirty="0">
                <a:latin typeface="Arial" panose="020B0604020202020204" pitchFamily="34" charset="0"/>
              </a:rPr>
              <a:t>`Baker Norma Jean`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3513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838327B-8AEE-4E9C-A631-86C6442AAAF9}" type="slidenum">
              <a:rPr lang="en-US" altLang="zh-CN" smtClean="0"/>
              <a:pPr>
                <a:spcBef>
                  <a:spcPct val="0"/>
                </a:spcBef>
              </a:pPr>
              <a:t>76</a:t>
            </a:fld>
            <a:endParaRPr lang="en-US" altLang="zh-CN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4971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17C55F4-8795-4BA9-9FB5-8206163C9881}" type="slidenum">
              <a:rPr lang="en-US" altLang="zh-CN" smtClean="0"/>
              <a:pPr>
                <a:spcBef>
                  <a:spcPct val="0"/>
                </a:spcBef>
              </a:pPr>
              <a:t>77</a:t>
            </a:fld>
            <a:endParaRPr lang="en-US" altLang="zh-CN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356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5B5EA73-FF35-44B6-8144-A29F3FE9961E}" type="slidenum">
              <a:rPr lang="en-US" altLang="zh-CN" smtClean="0"/>
              <a:pPr>
                <a:spcBef>
                  <a:spcPct val="0"/>
                </a:spcBef>
              </a:pPr>
              <a:t>78</a:t>
            </a:fld>
            <a:endParaRPr lang="en-US" altLang="zh-CN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0962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98180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337826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712098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8668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B07D351-A3BF-994D-B3B6-F084C00BAACF}" type="slidenum">
              <a:rPr lang="en-US" altLang="zh-CN" b="0"/>
              <a:pPr eaLnBrk="1" hangingPunct="1"/>
              <a:t>8</a:t>
            </a:fld>
            <a:endParaRPr lang="en-US" altLang="zh-CN" b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0351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41848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9163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702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451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788371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804763" indent="-309524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238098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33337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28576" indent="-24762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52A373-32F5-2C4F-92C5-4199759EA06E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9271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A7565FF-FFD7-4A51-AF54-E57BA8D149C0}" type="slidenum">
              <a:rPr lang="en-US" altLang="zh-CN" smtClean="0"/>
              <a:pPr>
                <a:spcBef>
                  <a:spcPct val="0"/>
                </a:spcBef>
              </a:pPr>
              <a:t>89</a:t>
            </a:fld>
            <a:endParaRPr lang="en-US" altLang="zh-CN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145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8926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4418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E99F4-AC79-4A10-BFB5-9B18EEFF7F8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9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5DF5F6-C97A-594C-8CDE-7EEE873D6B5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宋体" charset="-122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9265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E99F4-AC79-4A10-BFB5-9B18EEFF7F8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716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96DF6E-9CD9-4468-97ED-FA0D62F2F44F}" type="slidenum">
              <a:rPr lang="en-US" altLang="zh-CN" smtClean="0"/>
              <a:pPr>
                <a:spcBef>
                  <a:spcPct val="0"/>
                </a:spcBef>
              </a:pPr>
              <a:t>94</a:t>
            </a:fld>
            <a:endParaRPr lang="en-US" altLang="zh-CN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779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E99F4-AC79-4A10-BFB5-9B18EEFF7F8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539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54151B9-7033-400D-88DB-1A116F44F41A}" type="slidenum">
              <a:rPr lang="en-US" altLang="zh-CN" smtClean="0"/>
              <a:pPr>
                <a:spcBef>
                  <a:spcPct val="0"/>
                </a:spcBef>
              </a:pPr>
              <a:t>96</a:t>
            </a:fld>
            <a:endParaRPr lang="en-US" altLang="zh-CN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390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379C30-00FF-4E0C-AA44-ACE9CD40630D}" type="slidenum">
              <a:rPr lang="en-US" altLang="zh-CN" smtClean="0"/>
              <a:pPr>
                <a:spcBef>
                  <a:spcPct val="0"/>
                </a:spcBef>
              </a:pPr>
              <a:t>97</a:t>
            </a:fld>
            <a:endParaRPr lang="en-US" altLang="zh-CN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632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1E78A98-D769-4FC4-9A08-B2AB9448FA65}" type="slidenum">
              <a:rPr lang="en-US" altLang="zh-CN" smtClean="0"/>
              <a:pPr>
                <a:spcBef>
                  <a:spcPct val="0"/>
                </a:spcBef>
              </a:pPr>
              <a:t>98</a:t>
            </a:fld>
            <a:endParaRPr lang="en-US" altLang="zh-CN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5018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4803D1-09DA-4562-BA0C-AB4BA1B7F27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4672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7D707E-90E6-4669-B612-34F0AF82B57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05155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68471CC-7CAF-49AE-8C22-393FF9051C75}" type="slidenum">
              <a:rPr lang="en-US" altLang="zh-CN" smtClean="0"/>
              <a:pPr>
                <a:spcBef>
                  <a:spcPct val="0"/>
                </a:spcBef>
              </a:pPr>
              <a:t>101</a:t>
            </a:fld>
            <a:endParaRPr lang="en-US" altLang="zh-CN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999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1C24B4-642A-544D-8A53-CB64AEA097A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F91B8-8D4B-4800-8A08-2B9C2E26A87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65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839C-9235-442A-A771-20FBD35A71C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878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591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5534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540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26642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74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4899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75080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2172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93442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23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F66C-E543-4FE0-B77E-74205E82C0A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329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317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27341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77003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21244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429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65890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25960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82821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47735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31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5461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9250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2949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08044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1789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78441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65950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11990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95685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270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57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10702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62737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41863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7870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9746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21527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3083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91208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78849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01438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8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7405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1156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7662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17206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688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52023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56489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798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13233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49092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367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6572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85899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97535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19064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5810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31481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6904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17534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18085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61277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062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1902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7437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9721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27781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45817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254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73869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45844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237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4752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637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48014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67392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1143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19722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85699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30101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88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52772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1923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93861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335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05320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89632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1907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3421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06379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61853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23194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43532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7421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5200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85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64033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31918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3816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90858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8387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8309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65268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3288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41990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93265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5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FB080-6AB8-4B0E-8900-26270FFB89D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1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31566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04537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88914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67945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65818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949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75423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82213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4281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14078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702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21736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0048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10179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84031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2402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41470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77392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76603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50490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523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70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11247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34356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3774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5776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3354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67460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01728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82967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84709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31021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941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50103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2356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64768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28121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934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86493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1937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11791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06193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6282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869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6312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28488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80408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15646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90085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5965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376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94156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65661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2040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1839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93083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16184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24542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30776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25474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64872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94333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28902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810369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63544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289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23944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9746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846578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55080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95776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689919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67150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623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77108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41258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188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196036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61286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51963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2657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85164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09855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1033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7253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91942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50849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664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08817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52509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52241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591165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59954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89283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7463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251865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017165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452188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329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01719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53843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55942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3465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4837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30260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78681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295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57431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289517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58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EE7E-284F-4179-AE48-4A20F79F3FA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44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9966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95482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40107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56071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719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38978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84853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61011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63987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4514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D3C102-AA07-49BE-B24C-0E40440556F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6421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91157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E51407-E76F-4B6F-9C8E-61A7EC2760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4871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A262D-68C4-438C-B16C-EAD3B598750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45011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DCC72-1F15-4A91-9646-47ADFA6E720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9343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A805E-8B7C-42F9-A277-DEFA819DD5A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04335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B44548-89E5-4FFF-8C85-29F725C3555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8613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F94BB-41DF-4A74-9DC9-37651112248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8131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19783-9561-4AC2-A18D-04D4F2C90D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20146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EE13F-466B-41AD-9FD5-4ABF1CBF19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502100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AF2F7-5CF7-4F0F-B854-F1D5E986335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49406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567EA3-5424-4AB8-855D-450F72C3810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155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0424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D3C102-AA07-49BE-B24C-0E40440556F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01099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E51407-E76F-4B6F-9C8E-61A7EC2760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90995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A262D-68C4-438C-B16C-EAD3B598750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37798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DCC72-1F15-4A91-9646-47ADFA6E720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32643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A805E-8B7C-42F9-A277-DEFA819DD5A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040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B44548-89E5-4FFF-8C85-29F725C3555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38783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F94BB-41DF-4A74-9DC9-37651112248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4582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19783-9561-4AC2-A18D-04D4F2C90D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04464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EE13F-466B-41AD-9FD5-4ABF1CBF19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2704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AF2F7-5CF7-4F0F-B854-F1D5E986335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020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40114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567EA3-5424-4AB8-855D-450F72C3810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66806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D3C102-AA07-49BE-B24C-0E40440556F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91746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E51407-E76F-4B6F-9C8E-61A7EC2760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715118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A262D-68C4-438C-B16C-EAD3B598750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41366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DCC72-1F15-4A91-9646-47ADFA6E720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835423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A805E-8B7C-42F9-A277-DEFA819DD5A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83205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B44548-89E5-4FFF-8C85-29F725C3555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19015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F94BB-41DF-4A74-9DC9-37651112248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00105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19783-9561-4AC2-A18D-04D4F2C90D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0398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EE13F-466B-41AD-9FD5-4ABF1CBF19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899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43976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AF2F7-5CF7-4F0F-B854-F1D5E986335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839872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567EA3-5424-4AB8-855D-450F72C3810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153123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D3C102-AA07-49BE-B24C-0E40440556F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27536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E51407-E76F-4B6F-9C8E-61A7EC27609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44934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A262D-68C4-438C-B16C-EAD3B598750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26108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DCC72-1F15-4A91-9646-47ADFA6E720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27152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AA805E-8B7C-42F9-A277-DEFA819DD5A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07786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B44548-89E5-4FFF-8C85-29F725C3555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0776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F94BB-41DF-4A74-9DC9-37651112248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91307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19783-9561-4AC2-A18D-04D4F2C90D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732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75180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EE13F-466B-41AD-9FD5-4ABF1CBF19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394007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AF2F7-5CF7-4F0F-B854-F1D5E986335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24183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567EA3-5424-4AB8-855D-450F72C3810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1957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836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210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35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91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C868B-315B-48E1-9AE2-868418BFF7F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27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0089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13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143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5003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2756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7245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0058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356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7208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38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83A3-8BF8-4DBD-8C87-0E0072E99FE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4096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497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4138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935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2041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315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64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455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8575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5360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6E49-EF89-496E-B5B1-81F3A8A646A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990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265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843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3748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9676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64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9867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4765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9089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8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49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FBDA-5306-44E6-B246-D1099C86CE3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679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549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8389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8443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015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5344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4007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753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9453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3821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08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2CF8C-30DD-422C-8EFF-05C7C6A420E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0277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6486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265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3992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0379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9213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5865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9636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2772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367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0DBC4B-ED8F-7B47-967C-E59AFEDFBA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23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57F7-5D96-491E-A62D-80253542AD9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9341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79EB9-83A2-4142-9AAB-B8D9A3F95F0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7726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70CB71-A9F4-2049-8FA1-E3E0C91DA7B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4952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3D1CD-8227-8C49-8CF1-0D2852A5297E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9818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4D995-00EA-E743-A488-30393235728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4331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39F0E4-4C4A-4F4C-A7B7-01908512EC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1282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BE2777-6237-4247-A7C3-77D283C2F34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0581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B19DBC-DC4A-B944-8461-3AF8FBAC677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053855-9BD5-5E46-AF37-B1E6A8993C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27190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F1950-9FDE-DA4F-95CD-950987240F6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36312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BD720E-DACA-154D-9654-6F726CD3B83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99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48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42.xml"/><Relationship Id="rId6" Type="http://schemas.openxmlformats.org/officeDocument/2006/relationships/slideLayout" Target="../slideLayouts/slideLayout347.xml"/><Relationship Id="rId11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45.xml"/><Relationship Id="rId9" Type="http://schemas.openxmlformats.org/officeDocument/2006/relationships/slideLayout" Target="../slideLayouts/slideLayout3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4949-1CFF-44AA-8EBE-85A8CD8D9BF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2023/6/13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5BDE5-FC9F-45C6-9563-0F3FE91A2E5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0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89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71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44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67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67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6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08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8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28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9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88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19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38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6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08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41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87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69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4C829E-8F97-481E-BCD1-0CEC606022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02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4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4C829E-8F97-481E-BCD1-0CEC606022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1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4C829E-8F97-481E-BCD1-0CEC606022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07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4C829E-8F97-481E-BCD1-0CEC606022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01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15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9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47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06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48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A52C3-10A4-C045-B186-65143422D66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4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44.xml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5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66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9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9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4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vip.stock.finance.sina.com.cn/quotes_service/view/vMS_tradehistory.php?symbol=sh600519&amp;date=2018-03-07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view-source:http://vip.stock.finance.sina.com.cn/quotes_service/view/vMS_tradehistory.php?symbol=sh600519&amp;date=2018-03-07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7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7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9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jpeg"/><Relationship Id="rId9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png"/><Relationship Id="rId3" Type="http://schemas.openxmlformats.org/officeDocument/2006/relationships/image" Target="../media/image8.png"/><Relationship Id="rId7" Type="http://schemas.openxmlformats.org/officeDocument/2006/relationships/image" Target="../media/image41.jp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00.xml"/><Relationship Id="rId6" Type="http://schemas.openxmlformats.org/officeDocument/2006/relationships/image" Target="../media/image40.jpeg"/><Relationship Id="rId11" Type="http://schemas.openxmlformats.org/officeDocument/2006/relationships/image" Target="../media/image45.jpg"/><Relationship Id="rId5" Type="http://schemas.openxmlformats.org/officeDocument/2006/relationships/image" Target="../media/image10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jpg"/><Relationship Id="rId1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11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2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8D72FFFE-79B7-48C0-BA1B-DADDEB926B3D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0111" y="116631"/>
            <a:ext cx="276479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472C4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2400" b="0" i="1" u="sng" dirty="0">
                <a:solidFill>
                  <a:srgbClr val="0070C0"/>
                </a:solidFill>
              </a:rPr>
              <a:t>Python</a:t>
            </a:r>
            <a:r>
              <a:rPr lang="zh-CN" altLang="en-US" sz="2400" b="0" i="1" u="sng" dirty="0">
                <a:solidFill>
                  <a:srgbClr val="0070C0"/>
                </a:solidFill>
              </a:rPr>
              <a:t>与金融计算</a:t>
            </a:r>
          </a:p>
        </p:txBody>
      </p:sp>
      <p:sp>
        <p:nvSpPr>
          <p:cNvPr id="8" name="文本框 12"/>
          <p:cNvSpPr>
            <a:spLocks noChangeArrowheads="1"/>
          </p:cNvSpPr>
          <p:nvPr/>
        </p:nvSpPr>
        <p:spPr bwMode="auto">
          <a:xfrm>
            <a:off x="611560" y="1574204"/>
            <a:ext cx="7920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网络爬虫简介</a:t>
            </a:r>
            <a:endParaRPr lang="en-US" altLang="zh-CN" sz="4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下载、解析、存储</a:t>
            </a:r>
            <a:endParaRPr lang="en-US" altLang="zh-CN" sz="40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560" y="2947552"/>
            <a:ext cx="7920000" cy="7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prstClr val="white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5"/>
          <a:stretch/>
        </p:blipFill>
        <p:spPr bwMode="auto">
          <a:xfrm>
            <a:off x="6987654" y="4632771"/>
            <a:ext cx="2156346" cy="2238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69022" y="3332492"/>
            <a:ext cx="4605076" cy="64633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4472C4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蒋志强</a:t>
            </a:r>
            <a:endParaRPr lang="en-US" altLang="zh-CN" sz="3600" b="1" baseline="30000" dirty="0">
              <a:solidFill>
                <a:srgbClr val="4472C4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403648" y="4278828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4472C4">
                    <a:lumMod val="75000"/>
                  </a:srgbClr>
                </a:solidFill>
                <a:latin typeface="+mn-lt"/>
                <a:ea typeface="微软雅黑" pitchFamily="34" charset="-122"/>
              </a:rPr>
              <a:t>zqjiang.ecust@qq.com</a:t>
            </a:r>
            <a:endParaRPr lang="en-US" altLang="zh-CN" sz="2000" b="1" dirty="0">
              <a:solidFill>
                <a:srgbClr val="4472C4">
                  <a:lumMod val="75000"/>
                </a:srgbClr>
              </a:solidFill>
              <a:latin typeface="+mn-lt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108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1" y="1027462"/>
            <a:ext cx="8341199" cy="56127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网页编码设置</a:t>
            </a:r>
          </a:p>
        </p:txBody>
      </p:sp>
      <p:sp>
        <p:nvSpPr>
          <p:cNvPr id="11" name="矩形 10"/>
          <p:cNvSpPr/>
          <p:nvPr/>
        </p:nvSpPr>
        <p:spPr>
          <a:xfrm>
            <a:off x="612441" y="2292575"/>
            <a:ext cx="7920000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res.encoding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'utf-8'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1268760"/>
            <a:ext cx="748883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解决中文乱码：设置编码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83" y="2966843"/>
            <a:ext cx="6977114" cy="35957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979712" y="3496769"/>
            <a:ext cx="1368152" cy="28803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915816" y="4495017"/>
            <a:ext cx="720080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429965" y="4941168"/>
            <a:ext cx="720080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928562" y="4725144"/>
            <a:ext cx="720080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6134944" y="5879058"/>
            <a:ext cx="720080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5307251" y="6147835"/>
            <a:ext cx="1050573" cy="26877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0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6728E5-088D-464E-B294-451073AED37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58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数据文件存储：输出示例</a:t>
            </a:r>
          </a:p>
        </p:txBody>
      </p:sp>
      <p:pic>
        <p:nvPicPr>
          <p:cNvPr id="152584" name="Picture 1" descr="C:\Users\zqjiang\AppData\Roaming\Tencent\Users\49661891\QQ\WinTemp\RichOle\L404KS2Q~08[FN2~JGSW1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41" y="3703800"/>
            <a:ext cx="2448271" cy="2448271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220980" y="3703800"/>
            <a:ext cx="3617884" cy="2448271"/>
          </a:xfrm>
          <a:prstGeom prst="rect">
            <a:avLst/>
          </a:prstGeom>
          <a:ln>
            <a:solidFill>
              <a:srgbClr val="0070C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特殊符号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的输出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换行符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\t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制表符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tab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\\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反斜杠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           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224068" y="1149510"/>
            <a:ext cx="6696744" cy="221599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np.arange(0, 1.1, 0.1).reshape(11, 1)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np.exp(x)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np.concatenate((x, y), axis=1)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open('exp.txt', 'w') as f: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f.write(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'{:&gt;6s} {:&gt;12s}\n'.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format('x', 'exp(x)'))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i in range(11):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f.write(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'{:6.2f} {:12.8f}\n'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.format(A[i,0], A[i,1]))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2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927BA7-57E6-47A3-99CE-C5BAABC2A86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en-US" altLang="zh-CN" sz="1400"/>
          </a:p>
        </p:txBody>
      </p:sp>
      <p:sp>
        <p:nvSpPr>
          <p:cNvPr id="15462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文本文件的输出</a:t>
            </a:r>
          </a:p>
        </p:txBody>
      </p:sp>
      <p:sp>
        <p:nvSpPr>
          <p:cNvPr id="8" name="矩形 7"/>
          <p:cNvSpPr/>
          <p:nvPr/>
        </p:nvSpPr>
        <p:spPr>
          <a:xfrm>
            <a:off x="592838" y="1241803"/>
            <a:ext cx="8062459" cy="1323439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defRPr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A = 'python'; B = 'output'; C = 3.1415926</a:t>
            </a:r>
          </a:p>
          <a:p>
            <a:pPr eaLnBrk="1" hangingPunct="1">
              <a:lnSpc>
                <a:spcPct val="125000"/>
              </a:lnSpc>
              <a:defRPr/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print(</a:t>
            </a:r>
            <a:r>
              <a:rPr lang="en-US" altLang="zh-CN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"{:s} \\ {:s} \t \'{:.5f}\'"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.format(A, B, C))</a:t>
            </a:r>
          </a:p>
        </p:txBody>
      </p:sp>
      <p:sp>
        <p:nvSpPr>
          <p:cNvPr id="154632" name="TextBox 8"/>
          <p:cNvSpPr txBox="1">
            <a:spLocks noChangeArrowheads="1"/>
          </p:cNvSpPr>
          <p:nvPr/>
        </p:nvSpPr>
        <p:spPr bwMode="auto">
          <a:xfrm>
            <a:off x="2197645" y="2691085"/>
            <a:ext cx="4823263" cy="954107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输出信息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/>
              <a:t>python \ output 	 '3.14159'</a:t>
            </a:r>
            <a:endParaRPr lang="zh-CN" altLang="en-US" sz="28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48836" y="4140373"/>
            <a:ext cx="7920880" cy="46166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"{0:s} \\ {1:s} \t \'{2:.5f}\', \n {2:.3f}"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.format(A, B, C))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2197645" y="4746571"/>
            <a:ext cx="4880482" cy="138499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输出信息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/>
              <a:t>python \ output 	 '3.14159',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/>
              <a:t> 3.142</a:t>
            </a:r>
            <a:endParaRPr lang="zh-CN" altLang="en-US" sz="28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246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" y="1468952"/>
            <a:ext cx="9074627" cy="5355986"/>
          </a:xfrm>
          <a:prstGeom prst="rect">
            <a:avLst/>
          </a:prstGeom>
        </p:spPr>
      </p:pic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爬取数据和解析数据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179512" y="1101380"/>
            <a:ext cx="8964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http://vip.stock.finance.sina.com.cn/corp/go.php/vMS_MarketHistory/stockid/600519.phtml</a:t>
            </a:r>
          </a:p>
        </p:txBody>
      </p:sp>
      <p:sp>
        <p:nvSpPr>
          <p:cNvPr id="3" name="矩形 2"/>
          <p:cNvSpPr/>
          <p:nvPr/>
        </p:nvSpPr>
        <p:spPr>
          <a:xfrm>
            <a:off x="1005676" y="1449344"/>
            <a:ext cx="731216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string =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requests.get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(URL, timeout</a:t>
            </a:r>
            <a:r>
              <a:rPr kumimoji="0" lang="en-US" altLang="zh-CN" sz="3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= 8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4" name="矩形 3"/>
          <p:cNvSpPr/>
          <p:nvPr/>
        </p:nvSpPr>
        <p:spPr>
          <a:xfrm>
            <a:off x="1005675" y="2323335"/>
            <a:ext cx="7312159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match 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re.findall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pattern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string.text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re.S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);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 flipV="1">
            <a:off x="1979712" y="2814018"/>
            <a:ext cx="936104" cy="542974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 bwMode="auto">
          <a:xfrm flipH="1" flipV="1">
            <a:off x="2915816" y="2814018"/>
            <a:ext cx="5832648" cy="5429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75" y="3356992"/>
            <a:ext cx="7776864" cy="33846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05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" y="1036344"/>
            <a:ext cx="9109442" cy="2448272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解析数据的文件存储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776" y="2037443"/>
            <a:ext cx="7795146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with open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'600519_DailyData.csv'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'w'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as f: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f.write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日期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开盘价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最高价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收盘价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最低价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成交量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成交金额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020F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\n'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for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line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in match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40000"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f.write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('{:s}, {:s}, {:s}, {:s}, {:s}, {:s}, {:s}\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n'.format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(line[0],</a:t>
            </a:r>
          </a:p>
          <a:p>
            <a:pPr marL="540000"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line[1], line[2], line[3], line[4], line[5], line[6]))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7" y="3707578"/>
            <a:ext cx="7561191" cy="289175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59981" y="6245225"/>
            <a:ext cx="4049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600519_DailyData.csv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宋体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0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769A50-66C0-2748-8988-B55207CD1D7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07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知识总结和课后作业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87624" y="1158228"/>
            <a:ext cx="6624736" cy="372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742950" indent="-7429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-7429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、介绍了爬虫数据的存储方式和文件存储流程。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格式化输出函数，特别介绍了参数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format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的相关细节。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marR="0" lvl="0" indent="45720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 = open('filename.txt',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'w'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742950" marR="0" lvl="0" indent="45720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str.format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))</a:t>
            </a:r>
          </a:p>
          <a:p>
            <a:pPr marL="742950" marR="0" lvl="0" indent="45720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file.close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、应用文件输出保存新浪网股票日度数据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556" y="4952563"/>
            <a:ext cx="7848872" cy="12926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课后作业：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复习数据文件的格式化输出及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函数的用法。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应用格式化输出存储新浪网贵州茅台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2001-2017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年日度数据。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86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6" y="1392626"/>
            <a:ext cx="7936430" cy="5493189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爬取搜索内容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602658" y="2882420"/>
            <a:ext cx="7951529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 =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requests.get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).text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11559" y="1053738"/>
            <a:ext cx="794262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rtt=4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&amp;bsst=1&amp;cl=2&amp;wd=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贵州茅台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股票</a:t>
            </a:r>
          </a:p>
        </p:txBody>
      </p:sp>
      <p:sp>
        <p:nvSpPr>
          <p:cNvPr id="8" name="矩形 7"/>
          <p:cNvSpPr/>
          <p:nvPr/>
        </p:nvSpPr>
        <p:spPr>
          <a:xfrm>
            <a:off x="611560" y="3405640"/>
            <a:ext cx="7932036" cy="3139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&lt;script&gt;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location.replace(location.href.replace("https://","http://"));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&lt;/script&gt;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&lt;noscript&gt;&lt;meta http-equiv="refresh" content="0;url=http://www.baidu.com/"&gt;&lt;/noscript&gt;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38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8" y="1399407"/>
            <a:ext cx="7833774" cy="54221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爬取搜索内容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639775" y="2526993"/>
            <a:ext cx="7951529" cy="15388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{'User-Agent': 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'Mozilla/5.0 (Windows NT 10.0; Win64; x64) </a:t>
            </a: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AppleWebKit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/537.36 (KHTML, like Gecko) Chrome/89.0.4389.114 Safari/537.36'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ctr">
              <a:lnSpc>
                <a:spcPct val="125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headers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{'User-Agent': 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'Mozilla/5.0 (Windows NT 10.0; Win64; x64; rv:87.0) Gecko/20100101 Firefox/87.0'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 =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requests.get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headers = headers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).text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11559" y="1053738"/>
            <a:ext cx="794262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rtt=4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&amp;bsst=1&amp;cl=2&amp;wd=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贵州茅台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股票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84" y="4158176"/>
            <a:ext cx="7322721" cy="257106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3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58876"/>
            <a:ext cx="9082154" cy="5353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20888"/>
            <a:ext cx="496558" cy="423295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20888"/>
            <a:ext cx="576064" cy="1053487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2287947" y="3691118"/>
            <a:ext cx="67151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http://vip.stock.finance.sina.com.cn/corp/go.php/vMS_MarketHistory/stockid/600519.phtml?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year=2018&amp;jidu=1</a:t>
            </a:r>
          </a:p>
        </p:txBody>
      </p:sp>
      <p:sp>
        <p:nvSpPr>
          <p:cNvPr id="11" name="矩形 10"/>
          <p:cNvSpPr/>
          <p:nvPr/>
        </p:nvSpPr>
        <p:spPr>
          <a:xfrm>
            <a:off x="2279142" y="4372872"/>
            <a:ext cx="6765583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http://vip.stock.finance.sina.com.cn/corp/go.php/vMS_MarketHistory/stockid/600519.phtml?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year=2017&amp;jidu=2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1763688" y="2852935"/>
            <a:ext cx="432048" cy="20270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339752" y="2839619"/>
            <a:ext cx="504056" cy="15733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763688" y="4149080"/>
            <a:ext cx="432048" cy="2499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339752" y="3055643"/>
            <a:ext cx="504056" cy="15733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1763688" y="5517232"/>
            <a:ext cx="432048" cy="21602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339752" y="3284984"/>
            <a:ext cx="504056" cy="15733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79142" y="5054626"/>
            <a:ext cx="672716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http://vip.stock.finance.sina.com.cn/corp/go.php/vMS_MarketHistory/stockid/600519.phtml?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year=20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&amp;jidu=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90584" y="5775034"/>
            <a:ext cx="6710541" cy="7078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http://vip.stock.finance.sina.com.cn/corp/go.php/vMS_MarketHistory/stockid/600519.phtml?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year=20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05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&amp;jidu=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11960" y="2223327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找超链接规律</a:t>
            </a:r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8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36" name="矩形 3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40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412776"/>
            <a:ext cx="7833774" cy="54221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11559" y="1053738"/>
            <a:ext cx="794262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贵州茅台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股票</a:t>
            </a:r>
          </a:p>
        </p:txBody>
      </p:sp>
      <p:sp>
        <p:nvSpPr>
          <p:cNvPr id="17" name="矩形 16"/>
          <p:cNvSpPr/>
          <p:nvPr/>
        </p:nvSpPr>
        <p:spPr>
          <a:xfrm>
            <a:off x="243970" y="4273177"/>
            <a:ext cx="8568952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=10</a:t>
            </a: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=20</a:t>
            </a: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=30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1907704" y="5877272"/>
            <a:ext cx="2160240" cy="504056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82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sp>
        <p:nvSpPr>
          <p:cNvPr id="7" name="矩形 6"/>
          <p:cNvSpPr/>
          <p:nvPr/>
        </p:nvSpPr>
        <p:spPr>
          <a:xfrm>
            <a:off x="1699226" y="1062391"/>
            <a:ext cx="5688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实现方法：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嵌套循环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年和季度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9297" y="1647166"/>
            <a:ext cx="8525401" cy="1785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for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nian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in range(2001,</a:t>
            </a:r>
            <a:r>
              <a: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2018):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for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jidu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in range(1, 5):</a:t>
            </a:r>
            <a:endParaRPr lang="pt-BR" altLang="zh-CN" b="1" dirty="0">
              <a:solidFill>
                <a:srgbClr val="C00000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4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        </a:t>
            </a:r>
            <a:r>
              <a:rPr kumimoji="0" lang="pt-BR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URL = </a:t>
            </a:r>
            <a:r>
              <a:rPr kumimoji="0" lang="pt-BR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'http://vip.stock.finance.sina.com.cn/corp/go.php/vMS_MarketHistory/stockid/600519.phtml?year='</a:t>
            </a:r>
            <a:r>
              <a:rPr kumimoji="0" lang="pt-BR" altLang="zh-CN" sz="1400" b="0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+</a:t>
            </a:r>
            <a:endParaRPr kumimoji="0" lang="pt-BR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zh-CN" sz="1400" dirty="0">
                <a:solidFill>
                  <a:srgbClr val="0070C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                     </a:t>
            </a: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str(nian)</a:t>
            </a: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pt-BR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'&amp;jidu='</a:t>
            </a:r>
            <a:r>
              <a:rPr kumimoji="0" lang="pt-BR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+ str(jidu)</a:t>
            </a:r>
            <a:endParaRPr kumimoji="0" lang="pt-BR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     res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resquests.get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(URL,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headers=headers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     </a:t>
            </a:r>
            <a:r>
              <a:rPr lang="en-US" altLang="zh-CN" noProof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res.encoding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= 'GB2312'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2440" y="4813261"/>
            <a:ext cx="79931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又有新状况：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程序运行不报错，数据请求无返回；</a:t>
            </a:r>
            <a:endParaRPr kumimoji="0" lang="en-US" altLang="zh-CN" sz="2800" b="1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问题究竟出何处，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延迟丢包是祸魁。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6987" y="5768171"/>
            <a:ext cx="7290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怎么解决：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限制每次读网页的时间！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若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秒无数据返回，则重新请求。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9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09297" y="3504655"/>
            <a:ext cx="8525401" cy="12311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range(100):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=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sz="14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res=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requests.get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(URL, headers=headers)</a:t>
            </a: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res.encoding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= 'utf-8'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09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sp>
        <p:nvSpPr>
          <p:cNvPr id="7" name="矩形 6"/>
          <p:cNvSpPr/>
          <p:nvPr/>
        </p:nvSpPr>
        <p:spPr>
          <a:xfrm>
            <a:off x="401238" y="1950654"/>
            <a:ext cx="669674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实现方法：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添加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</a:t>
            </a:r>
          </a:p>
          <a:p>
            <a:pPr marL="144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配合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 + </a:t>
            </a:r>
            <a:r>
              <a:rPr lang="en-US" altLang="zh-CN" sz="2400" b="1" u="sng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试错型语句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4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读每个链接，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必须读到数据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187" y="1244826"/>
            <a:ext cx="84256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限制每次读网页的时间！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秒无数据返回，则重新请求。</a:t>
            </a:r>
          </a:p>
        </p:txBody>
      </p:sp>
      <p:sp>
        <p:nvSpPr>
          <p:cNvPr id="9" name="矩形 8"/>
          <p:cNvSpPr/>
          <p:nvPr/>
        </p:nvSpPr>
        <p:spPr>
          <a:xfrm>
            <a:off x="7181811" y="1957291"/>
            <a:ext cx="1368152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语句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7543" y="3740336"/>
            <a:ext cx="828092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True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000" b="1" noProof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headers=headers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False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print('download data timeout \n')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28841" y="3802921"/>
            <a:ext cx="455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防止下载网页时，程序出现假死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10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86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" y="1059466"/>
            <a:ext cx="9082154" cy="53530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20888"/>
            <a:ext cx="496558" cy="423295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20888"/>
            <a:ext cx="576064" cy="10534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" name="矩形 1"/>
          <p:cNvSpPr/>
          <p:nvPr/>
        </p:nvSpPr>
        <p:spPr>
          <a:xfrm>
            <a:off x="182981" y="2060848"/>
            <a:ext cx="8678772" cy="4739759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nian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range(2001, 2018):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jidu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range(1, 5):</a:t>
            </a:r>
            <a:endParaRPr lang="pt-BR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pt-BR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 = </a:t>
            </a:r>
            <a:r>
              <a:rPr lang="pt-BR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'http://vip.stock.finance.sina.com.cn/corp/go.php/vMS_MarketHistory/stockid/600519.phtml?year=' +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pt-BR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str(nian)</a:t>
            </a:r>
            <a:r>
              <a:rPr lang="pt-B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'&amp;jidu='</a:t>
            </a:r>
            <a:r>
              <a:rPr lang="pt-BR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str(jidu)</a:t>
            </a:r>
            <a:endParaRPr lang="pt-BR" altLang="zh-CN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res =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resquests.get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(URL,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headers=headers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res.encoding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'GB2312'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True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while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 headers=headers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timeout=8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False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lang="zh-CN" altLang="en-US" sz="2400" b="1" dirty="0">
              <a:solidFill>
                <a:srgbClr val="3333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('download data timeout \n')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string = 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res.text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755576" y="3803745"/>
            <a:ext cx="7776864" cy="264081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11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5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412776"/>
            <a:ext cx="7833774" cy="54221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批量下载网页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0" dirty="0"/>
              <a:t>7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11559" y="1053738"/>
            <a:ext cx="794262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贵州茅台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股票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23990" y="2636912"/>
            <a:ext cx="8208912" cy="32624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range(100):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= </a:t>
            </a:r>
            <a:r>
              <a:rPr lang="en-US" altLang="zh-CN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https://www.baidu.com/s?tn=news&amp;rtt=4&amp;bsst=1&amp;cl=2&amp;wd=</a:t>
            </a:r>
            <a:r>
              <a:rPr lang="zh-CN" altLang="en-US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贵州茅台+股票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en-US" altLang="zh-CN" sz="14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en-US" altLang="zh-CN" sz="1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True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while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 headers=headers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timeout=8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False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lang="zh-CN" altLang="en-US" b="1" dirty="0">
              <a:solidFill>
                <a:srgbClr val="3333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('download data timeout \n')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 string =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res.text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683568" y="3573016"/>
            <a:ext cx="6397840" cy="172819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78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7385" y="1772816"/>
            <a:ext cx="5110109" cy="36004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中文为乱码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网络延迟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网站限制</a:t>
            </a:r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92275" y="82550"/>
            <a:ext cx="61198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8" name="矩形 7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89329ED-C288-3B4E-A02E-AE538B063484}" type="slidenum">
              <a:rPr lang="en-US" altLang="zh-CN" b="0"/>
              <a:pPr eaLnBrk="1" hangingPunct="1"/>
              <a:t>2</a:t>
            </a:fld>
            <a:endParaRPr lang="en-US" altLang="zh-CN" b="0" dirty="0"/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数据的重要性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11560" y="2106969"/>
            <a:ext cx="820891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学术研究离不开数据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，文科逐渐理科化（大数据</a:t>
            </a:r>
            <a:r>
              <a:rPr kumimoji="1"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人工智能）。</a:t>
            </a:r>
            <a:endParaRPr kumimoji="1"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特有的数据可助你冲击顶级期刊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Science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Nature</a:t>
            </a:r>
            <a:r>
              <a:rPr kumimoji="1"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）！</a:t>
            </a:r>
            <a:endParaRPr kumimoji="1"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新的信息科技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（移动互联网、大数据、区块链）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变革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金融行业。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7169" y="1179390"/>
            <a:ext cx="825963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课题研究（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USRP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、大创和毕业论文）：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25000"/>
              </a:lnSpc>
            </a:pP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读文献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提炼研究思路，设计研究方法；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找数据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支撑研究观点，解决研究问题。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90" y="3841920"/>
            <a:ext cx="2269220" cy="22048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50457" y="6032567"/>
            <a:ext cx="181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2011Science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56828"/>
            <a:ext cx="4749887" cy="215990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56806" y="6046784"/>
            <a:ext cx="181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2017Nature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39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138238"/>
            <a:ext cx="6203950" cy="561975"/>
          </a:xfrm>
        </p:spPr>
        <p:txBody>
          <a:bodyPr/>
          <a:lstStyle/>
          <a:p>
            <a:pPr algn="just"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中文为乱码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9275" y="4038782"/>
            <a:ext cx="8594725" cy="2023319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解决方案：改编码！</a:t>
            </a: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-504000">
              <a:buFont typeface="Wingdings" panose="05000000000000000000" pitchFamily="2" charset="2"/>
              <a:buChar char="ü"/>
            </a:pP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res.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encoding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='utf-8' </a:t>
            </a:r>
            <a:endParaRPr lang="zh-CN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-504000">
              <a:buFont typeface="Wingdings" panose="05000000000000000000" pitchFamily="2" charset="2"/>
              <a:buChar char="ü"/>
            </a:pP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res.text.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旧编码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').decode('</a:t>
            </a:r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新编码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')</a:t>
            </a:r>
            <a:endParaRPr lang="zh-CN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92275" y="82550"/>
            <a:ext cx="61198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</a:p>
        </p:txBody>
      </p:sp>
      <p:sp>
        <p:nvSpPr>
          <p:cNvPr id="8199" name="矩形 7"/>
          <p:cNvSpPr>
            <a:spLocks noChangeArrowheads="1"/>
          </p:cNvSpPr>
          <p:nvPr/>
        </p:nvSpPr>
        <p:spPr bwMode="auto">
          <a:xfrm>
            <a:off x="589146" y="2194568"/>
            <a:ext cx="8213725" cy="17543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&lt;meta http-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equiv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="Content-Type" content="text/html; charset=gb2312" /&gt;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&lt;title&gt;???????&lt;/title&gt;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&lt;meta name="description" content="?????????????24</a:t>
            </a:r>
            <a:r>
              <a:rPr kumimoji="0" lang="az-Cyrl-AZ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С?????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??????????????????????????????????????????????????</a:t>
            </a:r>
            <a:r>
              <a:rPr kumimoji="0" lang="az-Cyrl-AZ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С?????????????????????????????????????????????????????30????????????????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販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??????????????????????????" /&gt;</a:t>
            </a:r>
          </a:p>
        </p:txBody>
      </p:sp>
      <p:sp>
        <p:nvSpPr>
          <p:cNvPr id="8200" name="矩形 2"/>
          <p:cNvSpPr>
            <a:spLocks noChangeArrowheads="1"/>
          </p:cNvSpPr>
          <p:nvPr/>
        </p:nvSpPr>
        <p:spPr bwMode="auto">
          <a:xfrm>
            <a:off x="4139952" y="1027462"/>
            <a:ext cx="477065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res =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requests.get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(URL)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string=res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.text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0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104900"/>
            <a:ext cx="8496300" cy="561975"/>
          </a:xfrm>
        </p:spPr>
        <p:txBody>
          <a:bodyPr/>
          <a:lstStyle/>
          <a:p>
            <a:pPr algn="just" eaLnBrk="1" hangingPunct="1"/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网络延迟（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无数据返回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924050"/>
            <a:ext cx="8353425" cy="4338638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限制网页读取时间，比如</a:t>
            </a:r>
            <a:r>
              <a:rPr lang="en-US" altLang="zh-CN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秒或者</a:t>
            </a:r>
            <a:r>
              <a:rPr lang="en-US" altLang="zh-CN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799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设置时间限制，即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timeout=5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endParaRPr lang="en-US" altLang="zh-CN" sz="2799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92275" y="82550"/>
            <a:ext cx="61198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</a:p>
        </p:txBody>
      </p:sp>
      <p:sp>
        <p:nvSpPr>
          <p:cNvPr id="9223" name="文本框 1"/>
          <p:cNvSpPr txBox="1">
            <a:spLocks noChangeArrowheads="1"/>
          </p:cNvSpPr>
          <p:nvPr/>
        </p:nvSpPr>
        <p:spPr bwMode="auto">
          <a:xfrm>
            <a:off x="1619250" y="5616575"/>
            <a:ext cx="5113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超时停止</a:t>
            </a:r>
          </a:p>
        </p:txBody>
      </p:sp>
      <p:pic>
        <p:nvPicPr>
          <p:cNvPr id="9224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83" y="5438090"/>
            <a:ext cx="1135410" cy="113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479165" y="3042608"/>
            <a:ext cx="8280920" cy="2369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True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000" b="1" noProof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headers=headers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timeout=8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ind_notgetdata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False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except: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('download data timeout \n')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25825" y="3062553"/>
            <a:ext cx="455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防止下载网页时，程序出现假死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138238"/>
            <a:ext cx="7921625" cy="561975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网站限制（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有数据返回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1778000"/>
            <a:ext cx="8137525" cy="525463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7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网页能读取成功，但是返回的源代码不包含数据。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92275" y="82550"/>
            <a:ext cx="61198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故障处理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1338" y="2216150"/>
            <a:ext cx="817245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解决网络延迟和间隙限制：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设置代理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874" y="3122613"/>
            <a:ext cx="8908926" cy="3785652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/>
              <a:t>proxy = [’ 219.220.111.3:25764’, …] 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需自己购买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while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True: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try</a:t>
            </a:r>
            <a:r>
              <a:rPr lang="en-US" altLang="zh-CN" b="1" dirty="0">
                <a:solidFill>
                  <a:srgbClr val="3333FF"/>
                </a:solidFill>
                <a:latin typeface="Arial"/>
                <a:ea typeface="宋体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3333FF"/>
                </a:solidFill>
                <a:latin typeface="Arial"/>
                <a:ea typeface="宋体"/>
              </a:rPr>
              <a:t>           </a:t>
            </a:r>
            <a:r>
              <a:rPr lang="en-US" altLang="zh-CN" b="1" dirty="0">
                <a:solidFill>
                  <a:schemeClr val="tx1"/>
                </a:solidFill>
                <a:latin typeface="Arial"/>
                <a:ea typeface="宋体"/>
              </a:rPr>
              <a:t>k = </a:t>
            </a:r>
            <a:r>
              <a:rPr lang="en-US" altLang="zh-CN" b="1" dirty="0" err="1">
                <a:solidFill>
                  <a:schemeClr val="tx1"/>
                </a:solidFill>
                <a:latin typeface="Arial"/>
                <a:ea typeface="宋体"/>
              </a:rPr>
              <a:t>np.random.randint</a:t>
            </a:r>
            <a:r>
              <a:rPr lang="en-US" altLang="zh-CN" b="1" dirty="0">
                <a:solidFill>
                  <a:schemeClr val="tx1"/>
                </a:solidFill>
                <a:latin typeface="Arial"/>
                <a:ea typeface="宋体"/>
              </a:rPr>
              <a:t>(0, 100)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schemeClr val="tx1"/>
                </a:solidFill>
                <a:latin typeface="Arial"/>
                <a:ea typeface="宋体"/>
              </a:rPr>
              <a:t>           </a:t>
            </a:r>
            <a:r>
              <a:rPr lang="en-US" altLang="zh-CN" b="1" dirty="0"/>
              <a:t>proxies = {‘http’: ’http://’ + proxy[k], ‘https’: ’https://’ + proxy[k]}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宋体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=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requests.get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URL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',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headers=headers,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timeout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=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10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,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proxies=proxies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pattern =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'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RegExp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'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</a:t>
            </a:r>
            <a:r>
              <a:rPr lang="en-US" altLang="zh-CN" sz="2000" b="1" dirty="0">
                <a:solidFill>
                  <a:srgbClr val="C00000"/>
                </a:solidFill>
                <a:latin typeface="Arial"/>
                <a:ea typeface="宋体"/>
              </a:rPr>
              <a:t>match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=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re.search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(pattern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,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lang="en-US" altLang="zh-CN" sz="2000" b="1" noProof="0" dirty="0" err="1">
                <a:solidFill>
                  <a:srgbClr val="C00000"/>
                </a:solidFill>
              </a:rPr>
              <a:t>res.text</a:t>
            </a:r>
            <a:r>
              <a:rPr lang="en-US" altLang="zh-CN" sz="2000" b="1" noProof="0" dirty="0">
                <a:solidFill>
                  <a:srgbClr val="C00000"/>
                </a:solidFill>
              </a:rPr>
              <a:t>, </a:t>
            </a:r>
            <a:r>
              <a:rPr lang="en-US" altLang="zh-CN" sz="2000" b="1" noProof="0" dirty="0" err="1">
                <a:solidFill>
                  <a:srgbClr val="C00000"/>
                </a:solidFill>
              </a:rPr>
              <a:t>re.S</a:t>
            </a:r>
            <a:r>
              <a:rPr lang="zh-CN" altLang="en-US" sz="2000" b="1" dirty="0">
                <a:solidFill>
                  <a:srgbClr val="C00000"/>
                </a:solidFill>
              </a:rPr>
              <a:t>)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</a:t>
            </a:r>
            <a:r>
              <a:rPr lang="en-US" altLang="zh-CN" sz="2000" b="1" dirty="0">
                <a:solidFill>
                  <a:srgbClr val="C00000"/>
                </a:solidFill>
                <a:latin typeface="Arial"/>
                <a:ea typeface="宋体"/>
              </a:rPr>
              <a:t>if </a:t>
            </a:r>
            <a:r>
              <a:rPr lang="en-US" altLang="zh-CN" sz="2000" b="1" dirty="0" err="1">
                <a:solidFill>
                  <a:srgbClr val="C00000"/>
                </a:solidFill>
                <a:latin typeface="Arial"/>
                <a:ea typeface="宋体"/>
              </a:rPr>
              <a:t>len</a:t>
            </a:r>
            <a:r>
              <a:rPr lang="en-US" altLang="zh-CN" sz="2000" b="1" dirty="0">
                <a:solidFill>
                  <a:srgbClr val="C00000"/>
                </a:solidFill>
                <a:latin typeface="Arial"/>
                <a:ea typeface="宋体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Arial"/>
                <a:ea typeface="宋体"/>
              </a:rPr>
              <a:t>match.group</a:t>
            </a:r>
            <a:r>
              <a:rPr lang="en-US" altLang="zh-CN" sz="2000" b="1" dirty="0">
                <a:solidFill>
                  <a:srgbClr val="C00000"/>
                </a:solidFill>
                <a:latin typeface="Arial"/>
                <a:ea typeface="宋体"/>
              </a:rPr>
              <a:t>()) &gt; 0: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</a:t>
            </a: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except: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print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reconnect the data URL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\n')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     </a:t>
            </a:r>
            <a:r>
              <a:rPr lang="en-US" altLang="zh-CN" b="1" dirty="0" err="1">
                <a:solidFill>
                  <a:srgbClr val="000000"/>
                </a:solidFill>
                <a:latin typeface="Arial"/>
                <a:ea typeface="宋体"/>
              </a:rPr>
              <a:t>time.sleep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(100*</a:t>
            </a:r>
            <a:r>
              <a:rPr lang="en-US" altLang="zh-CN" b="1" dirty="0" err="1">
                <a:solidFill>
                  <a:srgbClr val="000000"/>
                </a:solidFill>
                <a:latin typeface="Arial"/>
                <a:ea typeface="宋体"/>
              </a:rPr>
              <a:t>np.random.rand</a:t>
            </a:r>
            <a:r>
              <a:rPr lang="en-US" altLang="zh-CN" b="1" dirty="0">
                <a:solidFill>
                  <a:srgbClr val="000000"/>
                </a:solidFill>
                <a:latin typeface="Arial"/>
                <a:ea typeface="宋体"/>
              </a:rPr>
              <a:t>()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休息一会再连！！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79DB03-7125-45ED-9621-09DA2D6803E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/>
          </a:p>
        </p:txBody>
      </p:sp>
      <p:sp>
        <p:nvSpPr>
          <p:cNvPr id="717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下载网页源代码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27584" y="1071979"/>
            <a:ext cx="7704856" cy="13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ts val="800"/>
              </a:spcBef>
              <a:defRPr/>
            </a:pP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包：</a:t>
            </a: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selenium </a:t>
            </a:r>
          </a:p>
          <a:p>
            <a:pPr marL="360000" eaLnBrk="1" hangingPunct="1">
              <a:spcBef>
                <a:spcPts val="1200"/>
              </a:spcBef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selenium import </a:t>
            </a:r>
            <a:r>
              <a:rPr lang="en-US" altLang="zh-CN" sz="2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webdriver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971601" y="2569607"/>
            <a:ext cx="6984776" cy="3785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Selenium </a:t>
            </a:r>
            <a:r>
              <a:rPr lang="zh-CN" altLang="zh-CN" sz="2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控制浏览器读取网页</a:t>
            </a:r>
            <a:endParaRPr lang="zh-CN" altLang="zh-CN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 </a:t>
            </a: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安装浏览器驱动</a:t>
            </a:r>
            <a:endParaRPr lang="zh-CN" altLang="zh-CN" sz="2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Firefox </a:t>
            </a:r>
            <a:r>
              <a:rPr lang="zh-CN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驱动：</a:t>
            </a:r>
            <a:r>
              <a:rPr lang="en-US" altLang="zh-CN" b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geckodriver</a:t>
            </a:r>
            <a:r>
              <a:rPr lang="zh-CN" altLang="en-US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Chrome </a:t>
            </a:r>
            <a:r>
              <a:rPr lang="zh-CN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驱动：</a:t>
            </a:r>
            <a:r>
              <a:rPr lang="en-US" altLang="zh-CN" b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chromedriver</a:t>
            </a:r>
            <a:r>
              <a:rPr lang="zh-CN" altLang="en-US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 </a:t>
            </a:r>
            <a:r>
              <a:rPr lang="zh-CN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放置到</a:t>
            </a:r>
            <a:r>
              <a:rPr lang="en-US" altLang="zh-CN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Anaconda3/Scripts</a:t>
            </a:r>
            <a:endParaRPr lang="zh-CN" altLang="zh-CN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 </a:t>
            </a: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定位元素：</a:t>
            </a:r>
            <a:r>
              <a:rPr lang="en-US" altLang="zh-CN" sz="2400" b="1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xpath</a:t>
            </a:r>
            <a:r>
              <a:rPr lang="zh-CN" altLang="zh-CN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css</a:t>
            </a:r>
            <a:r>
              <a:rPr lang="zh-CN" altLang="zh-CN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 name</a:t>
            </a:r>
            <a:endParaRPr lang="zh-CN" altLang="zh-CN" sz="2400" kern="1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 </a:t>
            </a: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执行动作</a:t>
            </a:r>
            <a:r>
              <a:rPr lang="zh-CN" altLang="en-US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模拟浏览行为（搜索、点击、翻页）</a:t>
            </a:r>
            <a:endParaRPr lang="zh-CN" altLang="zh-CN" sz="2400" kern="1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 </a:t>
            </a:r>
            <a:r>
              <a:rPr lang="zh-CN" altLang="zh-CN" sz="24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获取网页源代码</a:t>
            </a:r>
            <a:endParaRPr lang="zh-CN" altLang="zh-CN" sz="2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2279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769A50-66C0-2748-8988-B55207CD1D7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07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知识总结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43608" y="1221436"/>
            <a:ext cx="6984776" cy="364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742950" indent="-7429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、介绍了网络爬虫的原理和流程。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下载源代码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解析源代码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存储数据</a:t>
            </a: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、介绍了下载网页源代码的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 </a:t>
            </a:r>
            <a:r>
              <a:rPr lang="zh-CN" altLang="en-US" sz="2800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selenium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，及批量下载的实现方法。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[string] =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(URL,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Paras=Value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、分析数据爬取的常见故障及解决思路。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中文乱码、网络延迟、数据丢包</a:t>
            </a:r>
            <a:r>
              <a:rPr lang="zh-CN" altLang="en-US" sz="2400" noProof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、网站限制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5068318"/>
            <a:ext cx="7103431" cy="12926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课后作业：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复习批量下载源代码的实现过程和故障处理。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结合百度搜索下载贵州茅台股票的资讯数据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97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76039A-ABBB-462E-95C3-ACF1E0A3818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/>
          </a:p>
        </p:txBody>
      </p:sp>
      <p:sp>
        <p:nvSpPr>
          <p:cNvPr id="512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网页数据的抓取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5536" y="1844824"/>
            <a:ext cx="85010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三大核心技术</a:t>
            </a: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程序下载网页源代码（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网页源代码的解析（正则表达式）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解析数据的保存（格式化输出）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851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33448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网络爬虫（二）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24" y="5013176"/>
            <a:ext cx="7056784" cy="11695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如何爬取数据？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下载源代码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解析源代码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存储数据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428750" y="1643214"/>
            <a:ext cx="6455292" cy="1724038"/>
            <a:chOff x="1428750" y="1643214"/>
            <a:chExt cx="6455292" cy="172403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50" y="1643214"/>
              <a:ext cx="6424659" cy="172403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488" y="2327672"/>
              <a:ext cx="4227554" cy="308479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233674" y="1158816"/>
            <a:ext cx="63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网络开源信息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的资产定价研究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905188" y="3400721"/>
            <a:ext cx="73336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爬取论坛数据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，进行文本语义挖掘。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信息指标与股票收益率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的关联性“统计上显著但经济上很小的”，但与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成交量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的关联性非常强。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3" y="1577939"/>
            <a:ext cx="8479773" cy="5004894"/>
          </a:xfrm>
          <a:prstGeom prst="rect">
            <a:avLst/>
          </a:prstGeom>
        </p:spPr>
      </p:pic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为什么需要正则表达式</a:t>
            </a:r>
          </a:p>
        </p:txBody>
      </p:sp>
      <p:sp>
        <p:nvSpPr>
          <p:cNvPr id="5" name="矩形 4"/>
          <p:cNvSpPr/>
          <p:nvPr/>
        </p:nvSpPr>
        <p:spPr>
          <a:xfrm>
            <a:off x="750230" y="1196752"/>
            <a:ext cx="7936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http://vip.stock.finance.sina.com.cn/corp/go.php/vMS_MarketHistory/stockid/600519.phtml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2" y="1327290"/>
            <a:ext cx="5255972" cy="2448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927562"/>
            <a:ext cx="4557746" cy="2890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971600" y="448504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2" name="右箭头 1"/>
          <p:cNvSpPr/>
          <p:nvPr/>
        </p:nvSpPr>
        <p:spPr bwMode="auto">
          <a:xfrm rot="2463717">
            <a:off x="2249042" y="4112572"/>
            <a:ext cx="1444525" cy="641432"/>
          </a:xfrm>
          <a:prstGeom prst="rightArrow">
            <a:avLst>
              <a:gd name="adj1" fmla="val 50000"/>
              <a:gd name="adj2" fmla="val 42505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5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602C3A-F6C6-8F41-92A7-0F4846F1070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922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83768" y="105251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实现文本的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复杂查找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4125" y="1636261"/>
            <a:ext cx="70157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简单查找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：查找“金融科技”；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复杂查找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：查找包含“大数据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金融科技”的句子。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6" y="2609091"/>
            <a:ext cx="7406762" cy="38335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666514"/>
            <a:ext cx="5255972" cy="2448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 bwMode="auto">
          <a:xfrm>
            <a:off x="1084643" y="3148217"/>
            <a:ext cx="6912768" cy="260161"/>
          </a:xfrm>
          <a:prstGeom prst="rect">
            <a:avLst/>
          </a:prstGeom>
          <a:noFill/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53086" y="4525886"/>
            <a:ext cx="180020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81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9BCAEE-3582-4F5B-A44A-0EA0C0076F2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/>
          </a:p>
        </p:txBody>
      </p:sp>
      <p:sp>
        <p:nvSpPr>
          <p:cNvPr id="2150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57188" y="1285875"/>
            <a:ext cx="8501062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文本文件内查找某个词语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文件夹内查找包含某个关键字的文件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例：某文件夹下有文件：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100" b="1" kern="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宝马</a:t>
            </a:r>
            <a:r>
              <a:rPr lang="en-US" altLang="zh-CN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.jpg</a:t>
            </a:r>
            <a:r>
              <a:rPr lang="zh-CN" altLang="en-US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、神马</a:t>
            </a:r>
            <a:r>
              <a:rPr lang="en-US" altLang="zh-CN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.jpg</a:t>
            </a:r>
            <a:r>
              <a:rPr lang="zh-CN" altLang="en-US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、草泥马</a:t>
            </a:r>
            <a:r>
              <a:rPr lang="en-US" altLang="zh-CN" sz="41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.jpg</a:t>
            </a:r>
          </a:p>
        </p:txBody>
      </p:sp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2786063" y="5792788"/>
            <a:ext cx="3214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查找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马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.jpg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095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89329ED-C288-3B4E-A02E-AE538B063484}" type="slidenum">
              <a:rPr lang="en-US" altLang="zh-CN" b="0"/>
              <a:pPr eaLnBrk="1" hangingPunct="1"/>
              <a:t>3</a:t>
            </a:fld>
            <a:endParaRPr lang="en-US" altLang="zh-CN" b="0" dirty="0"/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金融大数据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17197" y="1213869"/>
            <a:ext cx="48972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征信（个人 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企业）</a:t>
            </a:r>
            <a:endParaRPr kumimoji="1"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设计投资策略，指导交易</a:t>
            </a:r>
            <a:endParaRPr kumimoji="1"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60291"/>
            <a:ext cx="4824536" cy="285917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952756" y="1484784"/>
            <a:ext cx="3853865" cy="4024169"/>
            <a:chOff x="4952756" y="1484784"/>
            <a:chExt cx="3853865" cy="402416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197" y="3233324"/>
              <a:ext cx="3816424" cy="220479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409" y="1484784"/>
              <a:ext cx="1654660" cy="2096995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 bwMode="auto">
            <a:xfrm>
              <a:off x="4952756" y="5220921"/>
              <a:ext cx="1440160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36096" y="2927293"/>
              <a:ext cx="31683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0070C0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网络爬虫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31986" y="1762578"/>
              <a:ext cx="17218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数据获取离不开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94714" y="4939514"/>
            <a:ext cx="2740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网络爬虫怎么实现呢？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56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7324F8-AB9F-4A10-8634-84CD1219214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/>
          </a:p>
        </p:txBody>
      </p:sp>
      <p:sp>
        <p:nvSpPr>
          <p:cNvPr id="2355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14375" y="1643063"/>
            <a:ext cx="8001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简单的正则表达式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在小说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Game of Throne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中查找字母组合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在通讯录中查找电话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10086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31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B8DF3D-09FB-4FFE-ACAB-E5CCDDA560B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/>
          </a:p>
        </p:txBody>
      </p:sp>
      <p:sp>
        <p:nvSpPr>
          <p:cNvPr id="2560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14438" y="1785938"/>
            <a:ext cx="7000875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简单的正则表达式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正则表达式为“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正则表达式为“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10086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1117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24B44C-576F-40EF-A163-1F223F21D11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/>
          </a:p>
        </p:txBody>
      </p:sp>
      <p:sp>
        <p:nvSpPr>
          <p:cNvPr id="2765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6917" y="1412776"/>
            <a:ext cx="7858125" cy="445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正则表达式的元字符（类表达式）</a:t>
            </a: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在小说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Game of Throne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中查找单词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在通讯录中查找所有上海地区的固定电话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862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3A876D-EFAC-4265-A2D5-80D85427B44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/>
          </a:p>
        </p:txBody>
      </p:sp>
      <p:sp>
        <p:nvSpPr>
          <p:cNvPr id="2970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14375" y="1214438"/>
            <a:ext cx="7858125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正则表达式的元字符（类表达式）</a:t>
            </a: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若用正则表达式“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”，除了匹配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以外，还可能找到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him, history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等包含</a:t>
            </a: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单词。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可以用元字符</a:t>
            </a:r>
            <a:r>
              <a:rPr lang="en-US" altLang="zh-CN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来解决</a:t>
            </a:r>
            <a:endParaRPr lang="en-US" altLang="zh-CN" sz="4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正则表达式为：“</a:t>
            </a: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altLang="zh-CN" sz="44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bhi</a:t>
            </a: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\b”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 </a:t>
            </a:r>
            <a:r>
              <a:rPr lang="zh-CN" altLang="en-US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匹配单词开头和结束</a:t>
            </a:r>
            <a:endParaRPr lang="en-US" altLang="zh-CN" sz="32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08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52D25D-C745-4BAE-81B5-7F8254C488D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/>
          </a:p>
        </p:txBody>
      </p:sp>
      <p:sp>
        <p:nvSpPr>
          <p:cNvPr id="3174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14375" y="1428750"/>
            <a:ext cx="7858125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正则表达式的元字符（类表达式）</a:t>
            </a: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 startAt="2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上海地区的固定电话格式为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021-XXXXXXXX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（八位数字）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可以用元字符</a:t>
            </a:r>
            <a:r>
              <a:rPr lang="en-US" altLang="zh-CN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来解决</a:t>
            </a:r>
            <a:endParaRPr lang="en-US" altLang="zh-CN" sz="4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021-\d\d\d\d\d\d\d\d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\d </a:t>
            </a:r>
            <a:r>
              <a:rPr lang="zh-CN" altLang="en-US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匹配数字</a:t>
            </a: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0,1,2,3,4,5,6,7,8,9</a:t>
            </a:r>
            <a:endParaRPr lang="en-US" altLang="zh-CN" sz="32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3163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7E7B45-284E-464C-950E-C6DAEDE0E3B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/>
          </a:p>
        </p:txBody>
      </p:sp>
      <p:sp>
        <p:nvSpPr>
          <p:cNvPr id="337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FF0000"/>
                </a:solidFill>
              </a:rPr>
              <a:t>正则表达式</a:t>
            </a:r>
          </a:p>
        </p:txBody>
      </p:sp>
      <p:pic>
        <p:nvPicPr>
          <p:cNvPr id="337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285875"/>
            <a:ext cx="64103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矩形 1"/>
          <p:cNvSpPr>
            <a:spLocks noChangeArrowheads="1"/>
          </p:cNvSpPr>
          <p:nvPr/>
        </p:nvSpPr>
        <p:spPr bwMode="auto">
          <a:xfrm>
            <a:off x="1376363" y="1557338"/>
            <a:ext cx="6410325" cy="1439862"/>
          </a:xfrm>
          <a:prstGeom prst="rect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2639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420664-6219-4B69-A782-FD1DDF196FD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/>
          </a:p>
        </p:txBody>
      </p:sp>
      <p:sp>
        <p:nvSpPr>
          <p:cNvPr id="3584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214438"/>
            <a:ext cx="7858125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正则表达式的重复</a:t>
            </a: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 startAt="2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上海地区的固定电话格式为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021-XXXXXXXX</a:t>
            </a: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（八位数字</a:t>
            </a:r>
            <a:r>
              <a:rPr lang="zh-CN" altLang="en-US" sz="4100" b="1" kern="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4100" b="1" kern="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正则表达式：</a:t>
            </a:r>
            <a:endParaRPr lang="en-US" altLang="zh-CN" sz="4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sz="44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021-\d\d\d\d\d\d\d\d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en-US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也可写为：</a:t>
            </a: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021-\d{8}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{8}</a:t>
            </a:r>
            <a:r>
              <a:rPr lang="zh-CN" altLang="en-US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表示匹配</a:t>
            </a:r>
            <a:r>
              <a:rPr lang="en-US" altLang="zh-CN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44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en-US" altLang="zh-CN" sz="44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574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62E613-00CC-447A-960C-4DAEFAEFA0C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/>
          </a:p>
        </p:txBody>
      </p:sp>
      <p:sp>
        <p:nvSpPr>
          <p:cNvPr id="3789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43063"/>
            <a:ext cx="7091363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8956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A8A21E-274A-4258-8D66-BFEAC10F0A1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/>
          </a:p>
        </p:txBody>
      </p:sp>
      <p:sp>
        <p:nvSpPr>
          <p:cNvPr id="399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571625"/>
            <a:ext cx="78581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正则表达式的重复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“Windows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\d+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后面跟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个或更多数字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“^\w+”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匹配一行的第一个单词或整个字符串的第一个单词；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“\d+”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个或更多连续的数字；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“\b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\w{6}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\b” 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个字符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的单词。</a:t>
            </a:r>
            <a:endParaRPr lang="zh-CN" altLang="en-US" sz="3200" b="1" kern="0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4465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9BEF60-F90B-499F-B996-59A24166ABE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/>
          </a:p>
        </p:txBody>
      </p:sp>
      <p:sp>
        <p:nvSpPr>
          <p:cNvPr id="4198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858125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思考：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在小说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Game of Throne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中，找到单词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，同时满足其后不远处还跟着单词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Lucy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某网站要求填写的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号必须为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位到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位的数字，如何利用正则表达式检验输入的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063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76039A-ABBB-462E-95C3-ACF1E0A3818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/>
          </a:p>
        </p:txBody>
      </p:sp>
      <p:sp>
        <p:nvSpPr>
          <p:cNvPr id="512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网页数据的抓取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5536" y="1844824"/>
            <a:ext cx="85010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三大核心技术</a:t>
            </a: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程序下载网页源代码（</a:t>
            </a:r>
            <a:r>
              <a:rPr lang="en-US" altLang="zh-CN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</a:t>
            </a: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网页源代码的解析（正则表达式）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解析数据的保存（格式化输出）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8681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3D9F96-F22F-4BCB-9481-354A6297D09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/>
          </a:p>
        </p:txBody>
      </p:sp>
      <p:sp>
        <p:nvSpPr>
          <p:cNvPr id="4403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357313"/>
            <a:ext cx="7858125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解答：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在小说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Game of Throne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中，找到单词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，同时满足其后不远处还跟着单词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Lucy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bhi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\b.*\</a:t>
            </a: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blucy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某网站要求填写的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号必须为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位到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位的数字，如何利用正则表达式检验输入的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号。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^\d{5,12}$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ans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：‘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\d{5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12}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^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开头，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$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结尾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Ans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’[hi]’.*?[</a:t>
            </a: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Lucy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].*?</a:t>
            </a: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buFont typeface="+mj-lt"/>
              <a:buAutoNum type="arabicPeriod"/>
              <a:defRPr/>
            </a:pP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defRPr/>
            </a:pP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919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C5FF2B-B97D-486A-B452-E7A17F2360E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/>
          </a:p>
        </p:txBody>
      </p:sp>
      <p:sp>
        <p:nvSpPr>
          <p:cNvPr id="4608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315" y="1124385"/>
            <a:ext cx="7858125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正则表达式的字符转义：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如果你想查找元字符本身的话（如“</a:t>
            </a:r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”或者“</a:t>
            </a:r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”），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使用转义符</a:t>
            </a:r>
            <a:r>
              <a:rPr 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“\”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来取消这些字符的特殊意义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。因此，正则表达式应该写成</a:t>
            </a:r>
            <a:r>
              <a:rPr 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“\.”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“\*”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。由于</a:t>
            </a:r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“\”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是转义符，所以要查找</a:t>
            </a:r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“\”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本身，得用</a:t>
            </a:r>
            <a:r>
              <a:rPr 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“\\”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b="1" kern="0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7" name="矩形 7"/>
          <p:cNvSpPr>
            <a:spLocks noChangeArrowheads="1"/>
          </p:cNvSpPr>
          <p:nvPr/>
        </p:nvSpPr>
        <p:spPr bwMode="auto">
          <a:xfrm>
            <a:off x="1000125" y="4929188"/>
            <a:ext cx="77152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deerchao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altLang="zh-CN" sz="3600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3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net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 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  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deerchao.net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“C: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\\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Windows”  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  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C:\Windows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7304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8A3743-579E-46DD-B5AC-7F768CA25E6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/>
          </a:p>
        </p:txBody>
      </p:sp>
      <p:sp>
        <p:nvSpPr>
          <p:cNvPr id="4813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428750"/>
            <a:ext cx="78581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自定义字符集合：</a:t>
            </a: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匹配没有预先定义元字符的字符集合，比如匹配元音字母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a, e, </a:t>
            </a:r>
            <a:r>
              <a:rPr lang="en-US" altLang="zh-CN" sz="32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 o, u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利用“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[ ]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”可以解决！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把要匹配字符妥妥放入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“方括号”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匹配元音字母的正则表达式</a:t>
            </a:r>
            <a:r>
              <a:rPr lang="zh-CN" altLang="en-US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aeiou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endParaRPr lang="en-US" altLang="zh-CN" sz="3200" b="1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00250" y="5357813"/>
            <a:ext cx="6143625" cy="7699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解释正则表达式“</a:t>
            </a:r>
            <a:r>
              <a:rPr lang="en-US" altLang="zh-CN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[.?!]</a:t>
            </a:r>
            <a:r>
              <a:rPr lang="zh-CN" altLang="en-US" sz="44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44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2270"/>
            <a:ext cx="1032049" cy="98755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001D3BD-255D-3EF7-21C9-03BB2BEE1E3D}"/>
              </a:ext>
            </a:extLst>
          </p:cNvPr>
          <p:cNvSpPr txBox="1"/>
          <p:nvPr/>
        </p:nvSpPr>
        <p:spPr>
          <a:xfrm>
            <a:off x="323528" y="4880833"/>
            <a:ext cx="65276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正则表达式</a:t>
            </a:r>
            <a:r>
              <a:rPr lang="en-US" altLang="zh-CN" sz="1400" dirty="0"/>
              <a:t>`[.?!]`</a:t>
            </a:r>
            <a:r>
              <a:rPr lang="zh-CN" altLang="en-US" sz="1400" dirty="0"/>
              <a:t>表示匹配任何一个句号</a:t>
            </a:r>
            <a:r>
              <a:rPr lang="en-US" altLang="zh-CN" sz="1400" dirty="0"/>
              <a:t>`.`</a:t>
            </a:r>
            <a:r>
              <a:rPr lang="zh-CN" altLang="en-US" sz="1400" dirty="0"/>
              <a:t>、问号</a:t>
            </a:r>
            <a:r>
              <a:rPr lang="en-US" altLang="zh-CN" sz="1400" dirty="0"/>
              <a:t>`?`</a:t>
            </a:r>
            <a:r>
              <a:rPr lang="zh-CN" altLang="en-US" sz="1400" dirty="0"/>
              <a:t>或感叹号</a:t>
            </a:r>
            <a:r>
              <a:rPr lang="en-US" altLang="zh-CN" sz="1400" dirty="0"/>
              <a:t>`!`</a:t>
            </a:r>
            <a:r>
              <a:rPr lang="zh-CN" altLang="en-US" sz="1400" dirty="0"/>
              <a:t>。方括号</a:t>
            </a:r>
            <a:r>
              <a:rPr lang="en-US" altLang="zh-CN" sz="1400" dirty="0"/>
              <a:t>`[]`</a:t>
            </a:r>
            <a:r>
              <a:rPr lang="zh-CN" altLang="en-US" sz="1400" dirty="0"/>
              <a:t>表示匹配方括号内的任何一个字符，其中句号</a:t>
            </a:r>
            <a:r>
              <a:rPr lang="en-US" altLang="zh-CN" sz="1400" dirty="0"/>
              <a:t>`.`</a:t>
            </a:r>
            <a:r>
              <a:rPr lang="zh-CN" altLang="en-US" sz="1400" dirty="0"/>
              <a:t>、问号</a:t>
            </a:r>
            <a:r>
              <a:rPr lang="en-US" altLang="zh-CN" sz="1400" dirty="0"/>
              <a:t>`?`</a:t>
            </a:r>
            <a:r>
              <a:rPr lang="zh-CN" altLang="en-US" sz="1400" dirty="0"/>
              <a:t>和感叹号</a:t>
            </a:r>
            <a:r>
              <a:rPr lang="en-US" altLang="zh-CN" sz="1400" dirty="0"/>
              <a:t>`!`</a:t>
            </a:r>
            <a:r>
              <a:rPr lang="zh-CN" altLang="en-US" sz="1400" dirty="0"/>
              <a:t>都是普通字符，不需要进行转义。因此，这个正则表达式可以匹配包含句号、问号或感叹号的任何字符串。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需要注意的是，在正则表达式中方括号</a:t>
            </a:r>
            <a:r>
              <a:rPr lang="en-US" altLang="zh-CN" sz="1400" dirty="0"/>
              <a:t>`[]`</a:t>
            </a:r>
            <a:r>
              <a:rPr lang="zh-CN" altLang="en-US" sz="1400" dirty="0"/>
              <a:t>是一种特殊字符，用于匹配方括号内的任何一个字符。如果想要匹配方括号本身，需要使用反斜杠</a:t>
            </a:r>
            <a:r>
              <a:rPr lang="en-US" altLang="zh-CN" sz="1400" dirty="0"/>
              <a:t>`\`</a:t>
            </a:r>
            <a:r>
              <a:rPr lang="zh-CN" altLang="en-US" sz="1400" dirty="0"/>
              <a:t>进行转义，例如</a:t>
            </a:r>
            <a:r>
              <a:rPr lang="en-US" altLang="zh-CN" sz="1400" dirty="0"/>
              <a:t>`\[\]`</a:t>
            </a:r>
            <a:r>
              <a:rPr lang="zh-CN" altLang="en-US" sz="1400" dirty="0"/>
              <a:t>可以匹配方括号</a:t>
            </a:r>
            <a:r>
              <a:rPr lang="en-US" altLang="zh-CN" sz="1400" dirty="0"/>
              <a:t>`[]`</a:t>
            </a:r>
            <a:r>
              <a:rPr lang="zh-CN" altLang="en-US" sz="1400" dirty="0"/>
              <a:t>本身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3374828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853F11-0810-48A1-AFE9-5EA681D2C2A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/>
          </a:p>
        </p:txBody>
      </p:sp>
      <p:sp>
        <p:nvSpPr>
          <p:cNvPr id="5018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552" y="1419907"/>
            <a:ext cx="8250113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自定义字符集合：</a:t>
            </a:r>
          </a:p>
          <a:p>
            <a:pPr marL="742950" indent="-742950" eaLnBrk="1" hangingPunct="1"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匹配没有预先定义元字符的字符集合，比如匹配字母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b, c, …, z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3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可以在“方括号”内写入</a:t>
            </a:r>
            <a:r>
              <a:rPr lang="en-US" altLang="zh-CN" sz="3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b, c, …, z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或者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使用连词号“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匹配字母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b, c, …, z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的正则表达式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[a-z]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018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549106-569A-4AC2-B1C3-E5228966077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/>
          </a:p>
        </p:txBody>
      </p:sp>
      <p:sp>
        <p:nvSpPr>
          <p:cNvPr id="5222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315" y="1420763"/>
            <a:ext cx="7858125" cy="401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如何匹配如下格式的电话号码</a:t>
            </a: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(010)88886666, 022-22334455, 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02912345678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\[0\d{2}[)-]?\d{8}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\(?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0\d{2}[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)-]?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\d{8}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335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904C68-8C2C-42EF-9FBD-8520189BDE75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/>
          </a:p>
        </p:txBody>
      </p:sp>
      <p:sp>
        <p:nvSpPr>
          <p:cNvPr id="5427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85813" y="1138980"/>
            <a:ext cx="7858125" cy="34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解答：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如何匹配如下格式的电话号码</a:t>
            </a: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(010)88886666, 022-22334455, 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02912345678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正则表达式：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\(?0\d{2}[)-]?\d{8}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4164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52D728-876C-45BB-A3CD-E54CF9F1AB8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/>
          </a:p>
        </p:txBody>
      </p:sp>
      <p:sp>
        <p:nvSpPr>
          <p:cNvPr id="5632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552" y="1219954"/>
            <a:ext cx="78581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正则表达式的反义：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有时需要查找不属于某个能简单定义的字符类的字符。比如想查找除了数字以外，其它任意字符都行的情况，这时需要用到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反义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563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4042536"/>
            <a:ext cx="56197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4261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09FC55-0465-4C0B-BF0D-1BDC4144619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/>
          </a:p>
        </p:txBody>
      </p:sp>
      <p:sp>
        <p:nvSpPr>
          <p:cNvPr id="5837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85812" y="1255962"/>
            <a:ext cx="7858125" cy="80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正则表达式的反义：</a:t>
            </a:r>
          </a:p>
        </p:txBody>
      </p:sp>
      <p:sp>
        <p:nvSpPr>
          <p:cNvPr id="58375" name="Rectangle 3"/>
          <p:cNvSpPr>
            <a:spLocks noChangeArrowheads="1"/>
          </p:cNvSpPr>
          <p:nvPr/>
        </p:nvSpPr>
        <p:spPr bwMode="auto">
          <a:xfrm>
            <a:off x="785813" y="2000250"/>
            <a:ext cx="7858125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3063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“\S+”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匹配不包含空白符的字符串；</a:t>
            </a:r>
            <a:endPara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“&lt;a[^&gt;]+&gt;”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匹配用尖括号括起来的以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开头的不包含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的字符串。</a:t>
            </a: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注意：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“^”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表示开头</a:t>
            </a:r>
            <a:endParaRPr lang="en-US" altLang="zh-CN" sz="3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“[^]”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表示反义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7836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80144C-F3C7-40D3-B3B4-2B11A1B7774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/>
          </a:p>
        </p:txBody>
      </p:sp>
      <p:sp>
        <p:nvSpPr>
          <p:cNvPr id="6042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211449"/>
            <a:ext cx="7858125" cy="80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贪婪匹配</a:t>
            </a:r>
            <a:endParaRPr lang="en-US" altLang="zh-CN" sz="32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23" name="Rectangle 3"/>
          <p:cNvSpPr>
            <a:spLocks noChangeArrowheads="1"/>
          </p:cNvSpPr>
          <p:nvPr/>
        </p:nvSpPr>
        <p:spPr bwMode="auto">
          <a:xfrm>
            <a:off x="864028" y="2138193"/>
            <a:ext cx="741682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063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若正则表达式中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包含能接受重复的限定符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，整个表达式将在得到匹配的前提下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尽可能匹配多的字符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“a.*b”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得到整个字符串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588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404194-56D0-4BCD-9975-CF10D148F1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/>
          </a:p>
        </p:txBody>
      </p:sp>
      <p:sp>
        <p:nvSpPr>
          <p:cNvPr id="6246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1"/>
            <a:ext cx="7858125" cy="631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懒惰匹配</a:t>
            </a:r>
          </a:p>
          <a:p>
            <a:pPr marL="742950" indent="-742950" eaLnBrk="1" hangingPunct="1">
              <a:spcBef>
                <a:spcPct val="20000"/>
              </a:spcBef>
              <a:defRPr/>
            </a:pP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黑体" pitchFamily="2" charset="-122"/>
            </a:endParaRPr>
          </a:p>
        </p:txBody>
      </p:sp>
      <p:sp>
        <p:nvSpPr>
          <p:cNvPr id="62471" name="Rectangle 3"/>
          <p:cNvSpPr>
            <a:spLocks noChangeArrowheads="1"/>
          </p:cNvSpPr>
          <p:nvPr/>
        </p:nvSpPr>
        <p:spPr bwMode="auto">
          <a:xfrm>
            <a:off x="878420" y="1988840"/>
            <a:ext cx="753003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063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正则表达式中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包含能接受重复的限定符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，并在其后加上一个问号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，可以将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贪婪匹配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转变成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懒惰匹配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，整个表达式将在得到匹配的前提下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尽可能匹配少的字符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“a.*?b”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，将得到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3338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1" y="1816692"/>
            <a:ext cx="8479773" cy="5004894"/>
          </a:xfrm>
          <a:prstGeom prst="rect">
            <a:avLst/>
          </a:prstGeom>
        </p:spPr>
      </p:pic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89329ED-C288-3B4E-A02E-AE538B063484}" type="slidenum">
              <a:rPr lang="en-US" altLang="zh-CN" b="0"/>
              <a:pPr eaLnBrk="1" hangingPunct="1"/>
              <a:t>5</a:t>
            </a:fld>
            <a:endParaRPr lang="en-US" altLang="zh-CN" b="0" dirty="0"/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数据爬取流程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43608" y="911131"/>
            <a:ext cx="7506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下载源代码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解析源代码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750230" y="1526666"/>
            <a:ext cx="7936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http://vip.stock.finance.sina.com.cn/corp/go.php/vMS_MarketHistory/stockid/600519.phtml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03936"/>
            <a:ext cx="6586586" cy="19669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27111"/>
            <a:ext cx="5255972" cy="2448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28" y="1989160"/>
            <a:ext cx="4557746" cy="2890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2267744" y="6052163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355976" y="4319139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格式化输出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11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53B4CB-D1AB-4A3D-B879-BAA7C3CA16A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/>
          </a:p>
        </p:txBody>
      </p:sp>
      <p:sp>
        <p:nvSpPr>
          <p:cNvPr id="64519" name="文本框 1"/>
          <p:cNvSpPr txBox="1">
            <a:spLocks noChangeArrowheads="1"/>
          </p:cNvSpPr>
          <p:nvPr/>
        </p:nvSpPr>
        <p:spPr bwMode="auto">
          <a:xfrm>
            <a:off x="4356100" y="3478213"/>
            <a:ext cx="360363" cy="414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100"/>
              <a:t>次</a:t>
            </a:r>
          </a:p>
        </p:txBody>
      </p:sp>
      <p:pic>
        <p:nvPicPr>
          <p:cNvPr id="6452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575"/>
            <a:ext cx="85629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83568" y="1211449"/>
            <a:ext cx="7858125" cy="80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贪婪匹配</a:t>
            </a:r>
            <a:endParaRPr lang="en-US" altLang="zh-CN" sz="32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9895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18C535-F0AC-42D3-B477-8D6E6CDB79A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/>
          </a:p>
        </p:txBody>
      </p:sp>
      <p:sp>
        <p:nvSpPr>
          <p:cNvPr id="6656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86384" y="1155621"/>
            <a:ext cx="7746056" cy="472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en-US" altLang="zh-CN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正则表达式库 </a:t>
            </a:r>
            <a:r>
              <a:rPr lang="en-US" altLang="zh-CN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</a:t>
            </a:r>
          </a:p>
          <a:p>
            <a:pPr marL="742950" indent="-742950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I, S, M, X</a:t>
            </a:r>
            <a:endParaRPr lang="en-US" altLang="zh-CN" sz="32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单次匹配：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search, match, 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fullmatch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多次匹配：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finditer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编译模块：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compile</a:t>
            </a:r>
          </a:p>
          <a:p>
            <a:pPr marL="742950" indent="-74295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分割模块：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split</a:t>
            </a:r>
          </a:p>
          <a:p>
            <a:pPr marL="742950" indent="-742950" eaLnBrk="1" hangingPunct="1">
              <a:lnSpc>
                <a:spcPct val="125000"/>
              </a:lnSpc>
              <a:buFont typeface="+mj-lt"/>
              <a:buAutoNum type="arabicPeriod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替换模块：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sub, 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subn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endParaRPr lang="en-US" altLang="zh-CN" sz="32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3" name="矩形 1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0208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20452" y="1340768"/>
            <a:ext cx="770397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0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常量模块：</a:t>
            </a: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re.IGNORECASE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re.I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忽略大小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re.DOTALL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匹配所有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8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包括换行符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\n</a:t>
            </a:r>
            <a:endParaRPr lang="zh-CN" altLang="zh-CN" sz="2800" b="1" dirty="0">
              <a:solidFill>
                <a:srgbClr val="C00000"/>
              </a:solidFill>
              <a:highlight>
                <a:srgbClr val="FFFF00"/>
              </a:highligh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re.MULTILINE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多行模式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re.VERBOS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re.X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详细模式，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加注解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0938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2440" y="989772"/>
            <a:ext cx="8178675" cy="28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单次匹配用法：</a:t>
            </a:r>
            <a:r>
              <a:rPr lang="en-US" altLang="zh-CN" sz="32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re.search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string, 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返回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</a:t>
            </a: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对象，取匹配值</a:t>
            </a:r>
            <a:r>
              <a:rPr lang="en-US" altLang="zh-CN" sz="2800" b="1" kern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match.group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</a:p>
          <a:p>
            <a:pPr marL="540000" eaLnBrk="1" hangingPunct="1">
              <a:lnSpc>
                <a:spcPct val="125000"/>
              </a:lnSpc>
              <a:defRPr/>
            </a:pP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83568" y="4161966"/>
            <a:ext cx="5184576" cy="18235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= 'a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金融计算，金融计算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r'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print('search:',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re.search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string).group())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print('match:',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re.match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string))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print('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fullmatch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:', </a:t>
            </a: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re.fullmatch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string))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4168" y="4335090"/>
            <a:ext cx="2081077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结果：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search: 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match: None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fullmatch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None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7540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991462"/>
            <a:ext cx="8378485" cy="28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多次匹配用法：</a:t>
            </a:r>
            <a:r>
              <a:rPr lang="en-US" altLang="zh-CN" sz="32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string, 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返回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</a:t>
            </a: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对象，取值</a:t>
            </a:r>
            <a:r>
              <a:rPr lang="en-US" altLang="zh-CN" sz="2800" b="1" kern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match.group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</a:p>
          <a:p>
            <a:pPr marL="540000" eaLnBrk="1" hangingPunct="1">
              <a:lnSpc>
                <a:spcPct val="125000"/>
              </a:lnSpc>
              <a:defRPr/>
            </a:pP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2253505" y="3798623"/>
            <a:ext cx="4896544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= 'a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金融计算，金融计算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r'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findall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:',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re.findall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(pattern, string))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finditer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:', list(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re.finditer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(pattern, string)))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87921" y="5367852"/>
            <a:ext cx="6227712" cy="14455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结果：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['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', '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']</a:t>
            </a:r>
            <a:endParaRPr lang="zh-CN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finditer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[&lt;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re.Match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object; span=(1, 5), match='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'&gt;, &lt;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re.Match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object; span=(6, 10), match='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'&gt;]</a:t>
            </a:r>
            <a:endParaRPr lang="zh-CN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7579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2440" y="989772"/>
            <a:ext cx="8178675" cy="28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编译模块：</a:t>
            </a:r>
            <a:r>
              <a:rPr lang="en-US" altLang="zh-CN" sz="32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re.compile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32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en-US" altLang="zh-CN" sz="2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</a:t>
            </a:r>
            <a:r>
              <a:rPr lang="en-US" altLang="zh-CN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2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常量模块</a:t>
            </a: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r>
              <a:rPr lang="zh-CN" altLang="en-US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返回正则对象，与匹配函数配合使用</a:t>
            </a:r>
            <a:endParaRPr lang="en-US" altLang="zh-CN" sz="28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40000" eaLnBrk="1" hangingPunct="1">
              <a:lnSpc>
                <a:spcPct val="125000"/>
              </a:lnSpc>
              <a:defRPr/>
            </a:pPr>
            <a:endParaRPr lang="en-US" altLang="zh-CN" sz="2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259632" y="3503864"/>
            <a:ext cx="6408272" cy="13388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= 'a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金融计算，金融计算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r'</a:t>
            </a: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pattern_obj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re.compile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(pattern)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pattern_obj.search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:',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pattern_obj.search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(string).group())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52260" y="5157192"/>
            <a:ext cx="3240360" cy="7155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结果：</a:t>
            </a:r>
            <a:endParaRPr lang="zh-CN" altLang="zh-CN" sz="1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pattern_obj.search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2537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8CC0B1-C357-47AB-8B0C-9CEDFE71F03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/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2195736" y="1183246"/>
            <a:ext cx="5112568" cy="70788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</a:t>
            </a:r>
            <a:r>
              <a:rPr lang="en-US" altLang="zh-CN" sz="32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lang="zh-CN" altLang="zh-CN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金融计算</a:t>
            </a:r>
            <a:r>
              <a:rPr lang="en-US" altLang="zh-CN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2" y="2146019"/>
            <a:ext cx="7448805" cy="31700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 </a:t>
            </a:r>
            <a:r>
              <a:rPr lang="zh-CN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反斜杠</a:t>
            </a:r>
            <a:r>
              <a:rPr lang="en-US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 </a:t>
            </a:r>
            <a:r>
              <a:rPr lang="zh-CN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r>
              <a:rPr lang="zh-CN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转义符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 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 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反斜杠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 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也有相同的作用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解决办法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正则表达式使用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原始字符串表示法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在带有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前缀的字符串字面值中，反斜杠不做特殊处理。</a:t>
            </a:r>
            <a:endParaRPr lang="zh-CN" altLang="zh-CN" b="1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865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126DC6-A898-4E1B-A30B-550890237B8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搜索文本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中的单词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cat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altLang="zh-CN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‘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cat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’，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7605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E6AE9A-8449-493D-9559-C140DC5FEF2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搜索文本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中的单词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cat</a:t>
            </a: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('cat',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4521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29E049-D6BE-4FDE-BFAE-B83A74ABBF5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00832" y="1484784"/>
            <a:ext cx="7929563" cy="329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匹配三个字母的字符串，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't'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字母开头，以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'n'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字母结束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altLang="zh-CN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(‘</a:t>
            </a:r>
            <a:r>
              <a:rPr lang="en-US" altLang="zh-CN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t.n’,string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8202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79DB03-7125-45ED-9621-09DA2D6803E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/>
          </a:p>
        </p:txBody>
      </p:sp>
      <p:sp>
        <p:nvSpPr>
          <p:cNvPr id="717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下载网页源代码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0545" y="1096534"/>
            <a:ext cx="7704856" cy="525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ts val="800"/>
              </a:spcBef>
              <a:defRPr/>
            </a:pP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包：</a:t>
            </a: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 </a:t>
            </a:r>
          </a:p>
          <a:p>
            <a:pPr marL="360000" eaLnBrk="1" hangingPunct="1">
              <a:spcBef>
                <a:spcPts val="1200"/>
              </a:spcBef>
              <a:defRPr/>
            </a:pP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requests 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 = </a:t>
            </a: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(URL)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中包括的部分内容：</a:t>
            </a:r>
            <a:endParaRPr 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r.apparent_encoding</a:t>
            </a:r>
            <a:endParaRPr 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r.encoding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不一致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r.encoding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='utf-8'</a:t>
            </a: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r.text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网页源代码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r.ok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是否登录成功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eaLnBrk="1" hangingPunct="1">
              <a:lnSpc>
                <a:spcPct val="125000"/>
              </a:lnSpc>
              <a:defRPr/>
            </a:pP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r.json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                    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6" name="矩形 15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9993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58F1A-58AB-485F-90AB-993C2C8E77C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匹配三个字母的字符串，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't'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字母开头，以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'n'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字母结束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lang="en-US" altLang="zh-CN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t.n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9640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5138D8-E7B6-4E33-BB65-215AA702742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匹配文本文件中的三个单词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ten, tin, ton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altLang="zh-CN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(‘t[</a:t>
            </a:r>
            <a:r>
              <a:rPr lang="en-US" altLang="zh-CN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eio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en-US" altLang="zh-CN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n’,string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9370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40649F-A9BA-4F2E-B1FD-1271480D74F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匹配文本文件中的三个单词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ten, tin, ton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t[</a:t>
            </a:r>
            <a:r>
              <a:rPr lang="en-US" altLang="zh-CN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eio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40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826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437E14-17D6-4248-9E48-5B109ACEBAD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匹配文本文件中的单词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tan,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tbn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tcn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…,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tzn</a:t>
            </a:r>
            <a:endParaRPr 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(‘t[a-z]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n’,string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8774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125CBE-6CA0-49D7-8CA1-B1E70A6930D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练习：单个字符匹配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匹配文本文件中的单词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tan,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tbn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tcn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…, </a:t>
            </a:r>
            <a:r>
              <a:rPr lang="en-US" sz="4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tzn</a:t>
            </a:r>
            <a:endParaRPr 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t[a-z]n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667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CA12C4-8B7F-4178-8E78-D4B7BDDE6F9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1"/>
            <a:ext cx="7929563" cy="271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练习：元字符匹配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匹配文本文件中的标点符号“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550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3027EC-2253-4795-B8CA-016FE99D294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练习：元字符匹配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匹配文本文件中的标点符号“</a:t>
            </a:r>
            <a:r>
              <a:rPr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('\.',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2034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497DBB-53E6-44B4-897D-C7DD90C2EA9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练习：类表达式匹配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匹配文本文件中的所有的数字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5957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8DE776-AD84-45CF-81A2-83AA0E377A4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7929563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练习：类表达式匹配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匹配文本文件中的所有的数字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\d', </a:t>
            </a:r>
            <a:r>
              <a:rPr lang="en-US" altLang="zh-CN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403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BC5920-C05E-40C7-BD13-80AAA7991AB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143000"/>
            <a:ext cx="8715375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练习：字符串匹配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假设我们要在文本文件中搜索美国的社会安全号码：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999-99-9999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999999999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7796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BBD1A3-F449-4F73-A7A7-EBE43A14748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sp>
        <p:nvSpPr>
          <p:cNvPr id="922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下载网页源代码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0545" y="1096534"/>
            <a:ext cx="7704856" cy="525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ts val="800"/>
              </a:spcBef>
              <a:defRPr/>
            </a:pP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包：</a:t>
            </a: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 </a:t>
            </a:r>
          </a:p>
          <a:p>
            <a:pPr marL="360000" eaLnBrk="1" hangingPunct="1">
              <a:spcBef>
                <a:spcPts val="1200"/>
              </a:spcBef>
              <a:defRPr/>
            </a:pP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import requests 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 = </a:t>
            </a:r>
            <a:r>
              <a:rPr lang="en-US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(URL)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其他请求方式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post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put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delete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访问环境设置：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headers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个性化浏览：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cookies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访问时间设置：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timeout</a:t>
            </a: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代理设置：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proxies</a:t>
            </a:r>
          </a:p>
          <a:p>
            <a:pPr marL="360000" eaLnBrk="1" hangingPunct="1">
              <a:lnSpc>
                <a:spcPct val="150000"/>
              </a:lnSpc>
              <a:defRPr/>
            </a:pP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eaLnBrk="1" hangingPunct="1">
              <a:lnSpc>
                <a:spcPct val="150000"/>
              </a:lnSpc>
              <a:defRPr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587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CEF16B-CBA4-4C1B-BC7B-31CB7D3AE9A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143000"/>
            <a:ext cx="8715375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练习：字符串匹配</a:t>
            </a:r>
            <a:r>
              <a:rPr lang="en-US" altLang="zh-CN" b="1" kern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re.final</a:t>
            </a:r>
            <a:r>
              <a:rPr lang="en-US" altLang="zh-CN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(‘\d{3}-?\d{2} -?\d{4}’,string</a:t>
            </a:r>
            <a:r>
              <a:rPr lang="zh-CN" altLang="en-US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假设我们要在文本文件中搜索美国的社会安全号码：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999-99-9999</a:t>
            </a: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999999999</a:t>
            </a:r>
            <a:endParaRPr lang="en-US" altLang="zh-CN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代码为：</a:t>
            </a:r>
            <a:endParaRPr lang="en-US" altLang="zh-CN" sz="4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</a:t>
            </a:r>
            <a:r>
              <a:rPr lang="en-US" sz="36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('\d{3}-?\d{2}-?\d{4}', 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4808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3A9CB0-7240-4A74-8DDB-5E5ECC1F046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14375" y="1428750"/>
            <a:ext cx="7500938" cy="464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贪婪模式和懒惰模式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贪婪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尽可能的匹配</a:t>
            </a: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长的字符串</a:t>
            </a:r>
            <a:endParaRPr lang="en-US" altLang="zh-CN" sz="36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6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exp*, exp+</a:t>
            </a: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懒惰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尽可能的匹配</a:t>
            </a: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短的字符串</a:t>
            </a:r>
            <a:endParaRPr lang="en-US" altLang="zh-CN" sz="36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en-US" altLang="zh-CN" sz="3600" b="1" kern="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36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exp*?, exp+?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endParaRPr 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6055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7004B9-6C94-482C-968E-A22F224A19A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2439" y="1214438"/>
            <a:ext cx="8460123" cy="535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练习：贪婪模式和懒惰模式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贪婪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——“exp*”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尽可能的匹配</a:t>
            </a: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长的字符串</a:t>
            </a:r>
            <a:endParaRPr lang="en-US" altLang="zh-CN" sz="36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懒惰</a:t>
            </a:r>
            <a:r>
              <a:rPr lang="en-US" altLang="zh-CN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——“exp*?”</a:t>
            </a:r>
            <a:r>
              <a:rPr lang="zh-CN" altLang="en-US" sz="3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尽可能的匹配</a:t>
            </a: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短的字符串</a:t>
            </a:r>
            <a:endParaRPr lang="en-US" altLang="zh-CN" sz="36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endParaRPr 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0289" name="Rectangle 1"/>
          <p:cNvSpPr>
            <a:spLocks noChangeArrowheads="1"/>
          </p:cNvSpPr>
          <p:nvPr/>
        </p:nvSpPr>
        <p:spPr bwMode="auto">
          <a:xfrm>
            <a:off x="785813" y="4286250"/>
            <a:ext cx="7572375" cy="13239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indent="304800">
              <a:defRPr/>
            </a:pP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string = '&lt;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valign</a:t>
            </a:r>
            <a:r>
              <a:rPr lang="en-US" altLang="zh-CN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=top&gt;&lt;td&gt;&lt;a name="19184"&gt;&lt;/a&gt;xyz';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sp>
        <p:nvSpPr>
          <p:cNvPr id="103432" name="TextBox 7"/>
          <p:cNvSpPr txBox="1">
            <a:spLocks noChangeArrowheads="1"/>
          </p:cNvSpPr>
          <p:nvPr/>
        </p:nvSpPr>
        <p:spPr bwMode="auto">
          <a:xfrm>
            <a:off x="949247" y="5756185"/>
            <a:ext cx="757237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比较正则表达式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&lt;.*&gt;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&lt;.*?&gt;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的区别</a:t>
            </a:r>
            <a:endParaRPr lang="en-US" altLang="zh-CN" sz="3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&lt;.*&gt;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匹配多直到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出现，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&lt;.*?&gt;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只匹配</a:t>
            </a:r>
          </a:p>
        </p:txBody>
      </p:sp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0743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58CD6F-3B8B-4208-8C87-D04496F38CC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28625" y="1159302"/>
            <a:ext cx="8358188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圆括号括起来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可看作一个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0572" y="3068960"/>
            <a:ext cx="7383735" cy="3046413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4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(exp)</a:t>
            </a:r>
          </a:p>
          <a:p>
            <a:pPr eaLnBrk="1" hangingPunct="1">
              <a:defRPr/>
            </a:pPr>
            <a:r>
              <a:rPr lang="en-US" altLang="zh-CN" sz="4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(exp1)(exp2)(exp3)…</a:t>
            </a:r>
          </a:p>
          <a:p>
            <a:pPr eaLnBrk="1" hangingPunct="1"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编号：</a:t>
            </a:r>
            <a:r>
              <a:rPr lang="en-US" altLang="zh-CN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4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1         2         3</a:t>
            </a:r>
          </a:p>
          <a:p>
            <a:pPr eaLnBrk="1" hangingPunct="1"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引用：</a:t>
            </a:r>
            <a:r>
              <a:rPr lang="en-US" altLang="zh-CN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4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\1        \2        \3 </a:t>
            </a:r>
            <a:endParaRPr lang="zh-CN" altLang="en-US" sz="4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876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3295DC-1EE6-43BF-BC46-A97D21393C2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552" y="1060025"/>
            <a:ext cx="7858125" cy="103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528" name="矩形 10"/>
          <p:cNvSpPr>
            <a:spLocks noChangeArrowheads="1"/>
          </p:cNvSpPr>
          <p:nvPr/>
        </p:nvSpPr>
        <p:spPr bwMode="auto">
          <a:xfrm>
            <a:off x="520547" y="4043265"/>
            <a:ext cx="6858000" cy="785813"/>
          </a:xfrm>
          <a:prstGeom prst="rect">
            <a:avLst/>
          </a:prstGeom>
          <a:noFill/>
          <a:ln w="38100" algn="ctr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=  ['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'table']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4807705"/>
            <a:ext cx="8463855" cy="616387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lnSpc>
                <a:spcPct val="125000"/>
              </a:lnSpc>
              <a:defRPr/>
            </a:pPr>
            <a:r>
              <a:rPr lang="en-US" altLang="zh-CN" sz="30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zh-CN" altLang="en-US" sz="3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30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括号中</a:t>
            </a:r>
            <a:r>
              <a:rPr lang="zh-CN" altLang="en-US" sz="3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的正则表达式匹配</a:t>
            </a:r>
            <a:r>
              <a:rPr lang="zh-CN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</a:t>
            </a: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467544" y="2049498"/>
            <a:ext cx="8244916" cy="18259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= '&lt;!comment&gt;&lt;tr nam="7507"&gt;&lt;/tr&gt;&lt;table&gt;Default&lt;/table&gt;&lt;br&gt;'</a:t>
            </a:r>
          </a:p>
          <a:p>
            <a:pPr>
              <a:lnSpc>
                <a:spcPct val="125000"/>
              </a:lnSpc>
            </a:pPr>
            <a:r>
              <a:rPr lang="zh-CN" alt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pattern = r'&lt;(\w+).*?&gt;.*?&lt;/\1&gt;'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= re.findall(pattern, string)</a:t>
            </a: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print('output = ', output)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71904" y="4049756"/>
            <a:ext cx="1056604" cy="646113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List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4227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26CDAB-A619-49F9-91FB-2DF87A5B902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653" y="1097181"/>
            <a:ext cx="7858125" cy="963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494801" y="2307129"/>
            <a:ext cx="8217827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将匹配到的第一个 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group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和第二个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group</a:t>
            </a:r>
            <a:r>
              <a:rPr lang="zh-CN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的位置互换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= 'Norma Jean Baker'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= '(\w+\s\w+)\s(\w+)'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 = </a:t>
            </a:r>
            <a:r>
              <a:rPr lang="en-US" altLang="zh-CN" sz="2400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re.sub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(pattern, </a:t>
            </a:r>
            <a:r>
              <a:rPr lang="en-US" altLang="zh-CN" sz="2400" b="1" kern="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lambda x: x[2] + ' ' + x[1]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string)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print(output)</a:t>
            </a:r>
            <a:endParaRPr lang="zh-CN" altLang="zh-CN" sz="24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输出为：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Baker Norma Jean</a:t>
            </a:r>
            <a:endParaRPr lang="zh-CN" altLang="zh-CN" sz="2400" b="1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6060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4A34D4-E6D9-47DE-A35E-33D4B312502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5750" y="1571625"/>
            <a:ext cx="85725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25000"/>
              </a:lnSpc>
              <a:spcBef>
                <a:spcPct val="20000"/>
              </a:spcBef>
              <a:defRPr/>
            </a:pPr>
            <a:r>
              <a:rPr lang="zh-CN" altLang="en-US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一些固定用法 </a:t>
            </a:r>
            <a:r>
              <a:rPr lang="en-US" altLang="zh-CN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40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重要）</a:t>
            </a:r>
            <a:endParaRPr lang="en-US" altLang="zh-CN" sz="40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^exp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exp, 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且出现在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原字符串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最前端。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exp$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exp, 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且出现在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原字符串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最末端。</a:t>
            </a: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bexp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exp, 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且出现在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一个单词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最前端。</a:t>
            </a:r>
          </a:p>
          <a:p>
            <a:pPr marL="85725" indent="-85725"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exp, 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且出现在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一个单词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最末端。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" indent="-85725" eaLnBrk="1" hangingPunct="1">
              <a:lnSpc>
                <a:spcPct val="125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bexp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\b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同时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匹配单词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开端和末端。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3772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3D7089-0710-4A16-AEE4-0060864B55A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428750"/>
            <a:ext cx="87153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一些固定用法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(exp)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标记为一组，并按顺序编号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(?:exp)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标记为一组，不编号。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(?#exp) 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放在“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(?#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”和“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”之间的是注释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exp1|exp2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或匹配</a:t>
            </a:r>
            <a:r>
              <a:rPr 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exp2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742950" indent="-742950" eaLnBrk="1" hangingPunct="1">
              <a:lnSpc>
                <a:spcPct val="150000"/>
              </a:lnSpc>
              <a:defRPr/>
            </a:pP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5596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A46789-ACBB-4D43-9ACF-22952EFB0FB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zh-CN" sz="14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71500" y="928688"/>
            <a:ext cx="8072438" cy="535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一些固定用法（了解）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exp1(?=exp2)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找到匹配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的字符串，同时要求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其后的字符串也匹配</a:t>
            </a:r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exp2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exp1(?!exp2)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找到匹配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exp1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的字符串，同时保证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其后的字符串</a:t>
            </a:r>
            <a:r>
              <a:rPr lang="zh-CN" alt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exp2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(?&lt;=exp1)exp2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找到匹配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exp2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的字符串，同时要求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其前的字符串也匹配</a:t>
            </a:r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(?&lt;!exp1)exp2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找到匹配</a:t>
            </a:r>
            <a:r>
              <a:rPr 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exp2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的字符串，同时要求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其前的字符串</a:t>
            </a:r>
            <a:r>
              <a:rPr lang="zh-CN" alt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</a:t>
            </a:r>
            <a:r>
              <a:rPr lang="zh-CN" alt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lang="en-US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exp1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defRPr/>
            </a:pP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4" name="矩形 1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336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547664" y="155577"/>
            <a:ext cx="642440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正则表达式总结</a:t>
            </a:r>
          </a:p>
        </p:txBody>
      </p:sp>
      <p:sp>
        <p:nvSpPr>
          <p:cNvPr id="2" name="矩形 1"/>
          <p:cNvSpPr/>
          <p:nvPr/>
        </p:nvSpPr>
        <p:spPr>
          <a:xfrm>
            <a:off x="1682516" y="2865556"/>
            <a:ext cx="6192688" cy="2785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匹配数字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\s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匹配任意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的空白符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\w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匹配字母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字、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下划线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汉字</a:t>
            </a:r>
            <a:endParaRPr kumimoji="0" lang="zh-CN" altLang="zh-CN" sz="20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zh-CN" sz="2800" b="1" i="0" u="sng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除换行符以外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的任意字符</a:t>
            </a:r>
          </a:p>
          <a:p>
            <a:pPr marL="0" marR="0" lvl="0" indent="304800" algn="just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转义符，例 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表示英文标点</a:t>
            </a: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zh-CN" altLang="zh-CN" sz="40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415" y="5809523"/>
            <a:ext cx="84328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 am Batten. I was born on May 8, 1990.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我非常喜欢中国。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4472" y="1661237"/>
            <a:ext cx="825705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文本内容：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数字、字母、汉字、标点、特殊符号、各种形式的空白符</a:t>
            </a:r>
            <a:endParaRPr kumimoji="0" lang="en-US" altLang="zh-CN" sz="21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正则表达式的元字符：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匹配一类或几类字符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1078327"/>
            <a:ext cx="6408712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简单查找：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、腾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5408" y="3506970"/>
            <a:ext cx="677108" cy="15121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元字符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5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7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" y="3979851"/>
            <a:ext cx="6979289" cy="2832122"/>
          </a:xfrm>
          <a:prstGeom prst="rect">
            <a:avLst/>
          </a:prstGeom>
        </p:spPr>
      </p:pic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602C3A-F6C6-8F41-92A7-0F4846F1070A}" type="slidenum">
              <a:rPr lang="en-US" altLang="zh-CN" b="0"/>
              <a:pPr eaLnBrk="1" hangingPunct="1"/>
              <a:t>8</a:t>
            </a:fld>
            <a:endParaRPr lang="en-US" altLang="zh-CN" b="0" dirty="0"/>
          </a:p>
        </p:txBody>
      </p:sp>
      <p:sp>
        <p:nvSpPr>
          <p:cNvPr id="922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下载网页源代码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9042" y="964077"/>
            <a:ext cx="80648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用法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 =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requests.get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URL,</a:t>
            </a:r>
            <a:r>
              <a:rPr lang="en-US" altLang="zh-CN" sz="2800" b="1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Paras=Value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360000">
              <a:lnSpc>
                <a:spcPct val="150000"/>
              </a:lnSpc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为超链接；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Paras=Value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设置读网页的参数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Paras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为参数名；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Value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为参数值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60395"/>
            <a:ext cx="7936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http://vip.stock.finance.sina.com.cn/corp/go.php/vMS_MarketHistory/stockid/600519.phtml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98898" y="4027331"/>
            <a:ext cx="6691874" cy="2807743"/>
            <a:chOff x="40366" y="4050257"/>
            <a:chExt cx="6691874" cy="280774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" y="5030641"/>
              <a:ext cx="6612041" cy="182735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" y="4050257"/>
              <a:ext cx="6460660" cy="161099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 bwMode="auto">
            <a:xfrm>
              <a:off x="40366" y="4050257"/>
              <a:ext cx="6691874" cy="2807743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2" name="右箭头 11"/>
          <p:cNvSpPr/>
          <p:nvPr/>
        </p:nvSpPr>
        <p:spPr bwMode="auto">
          <a:xfrm>
            <a:off x="7190772" y="4848053"/>
            <a:ext cx="648072" cy="1152128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84368" y="5073918"/>
            <a:ext cx="1125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39752" y="6385544"/>
            <a:ext cx="499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读取网址生成对象赋给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</p:grpSpPr>
        <p:sp>
          <p:nvSpPr>
            <p:cNvPr id="19" name="矩形 1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98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2256353"/>
            <a:ext cx="5328592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次或多次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\d*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次或多次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\d+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\d?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\d{4}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{n, 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次或多次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\d{2,}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{n, m}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\d{1, 4}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2628" y="5733256"/>
            <a:ext cx="73787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问题：写出正则表达式匹配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开头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结尾的单词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8365" y="1177914"/>
            <a:ext cx="813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 am Batten. I was born on May 8, 1990.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我非常喜欢中国。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7664" y="2947065"/>
            <a:ext cx="615553" cy="19425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重复匹配</a:t>
            </a:r>
          </a:p>
        </p:txBody>
      </p:sp>
      <p:sp>
        <p:nvSpPr>
          <p:cNvPr id="4" name="矩形 3"/>
          <p:cNvSpPr/>
          <p:nvPr/>
        </p:nvSpPr>
        <p:spPr>
          <a:xfrm>
            <a:off x="294384" y="1713780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元字符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每次只能匹配一个字符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，如需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匹配单词或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1990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，怎么办？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6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547664" y="155577"/>
            <a:ext cx="642440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正则表达式总结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B28430-EB05-2CD7-820C-538F73A7797F}"/>
              </a:ext>
            </a:extLst>
          </p:cNvPr>
          <p:cNvSpPr txBox="1"/>
          <p:nvPr/>
        </p:nvSpPr>
        <p:spPr>
          <a:xfrm>
            <a:off x="1035359" y="63786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\b[bB]\w*n</a:t>
            </a:r>
            <a:r>
              <a:rPr lang="en-US" altLang="zh-CN" dirty="0"/>
              <a:t>$==》</a:t>
            </a:r>
            <a:r>
              <a:rPr lang="zh-CN" altLang="en-US" dirty="0"/>
              <a:t>到下一个</a:t>
            </a:r>
          </a:p>
        </p:txBody>
      </p:sp>
    </p:spTree>
    <p:extLst>
      <p:ext uri="{BB962C8B-B14F-4D97-AF65-F5344CB8AC3E}">
        <p14:creationId xmlns:p14="http://schemas.microsoft.com/office/powerpoint/2010/main" val="2990368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3501" y="2276872"/>
            <a:ext cx="6912768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重复任意次，但尽可能少重复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次或多次，但尽可能少重复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次或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次，但尽可能少重复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{n, m}?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次，但尽可能少重复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{n,}?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次以上，但尽可能少重复</a:t>
            </a:r>
          </a:p>
        </p:txBody>
      </p:sp>
      <p:sp>
        <p:nvSpPr>
          <p:cNvPr id="3" name="矩形 2"/>
          <p:cNvSpPr/>
          <p:nvPr/>
        </p:nvSpPr>
        <p:spPr>
          <a:xfrm>
            <a:off x="935596" y="5805264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问题：有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aabab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a.*b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3648" y="1158228"/>
            <a:ext cx="61677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.+e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nteresting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得到什么结果？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结果为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，如需仅匹配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呢？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6519" y="2708920"/>
            <a:ext cx="615553" cy="2341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懒惰匹配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7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1" name="矩形 10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547664" y="155577"/>
            <a:ext cx="642440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正则表达式总结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49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写正则表达式的技巧</a:t>
            </a:r>
          </a:p>
        </p:txBody>
      </p:sp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395536" y="1308209"/>
            <a:ext cx="8501063" cy="9686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="/topic,000001.html"&gt;(000001)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平安银行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="/topic,000002.html"&gt;(000002)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万科Ａ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391478" y="2485345"/>
            <a:ext cx="8501063" cy="10156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="/topic,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000001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.html"&gt;(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000001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平安银行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="/topic,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000002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.html"&gt;(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000002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万科Ａ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321468" y="3556078"/>
            <a:ext cx="8501063" cy="63094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=“/topic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\.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html”&gt;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\)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.+?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1574" y="4326500"/>
            <a:ext cx="8596347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\(\)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表示匹配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()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为元字符，表示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，用于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抠数据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7747" y="4921755"/>
            <a:ext cx="9108503" cy="63094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&lt;li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&gt;&lt;a </a:t>
            </a:r>
            <a:r>
              <a:rPr kumimoji="0" lang="en-US" altLang="zh-CN" sz="28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=“/top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ic,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\.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html”&gt;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\)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.+?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16" name="矩形 6"/>
          <p:cNvSpPr>
            <a:spLocks noChangeArrowheads="1"/>
          </p:cNvSpPr>
          <p:nvPr/>
        </p:nvSpPr>
        <p:spPr bwMode="auto">
          <a:xfrm>
            <a:off x="35497" y="5539133"/>
            <a:ext cx="9108503" cy="7848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继续精简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&lt;li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.+?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\.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html”&gt;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\(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\d{6}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\)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.+?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&lt;/a&gt;&lt;/li&gt;</a:t>
            </a:r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8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9" name="矩形 1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5" grpId="0" animBg="1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正则库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1599" y="1042618"/>
            <a:ext cx="78608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findall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finditer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445" y="1576082"/>
            <a:ext cx="8144450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 =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re.findall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string, flag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string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flag         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Output: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与正则表达式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串；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0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2. 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匹配正则表达式中标记的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括号中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串；</a:t>
            </a:r>
          </a:p>
        </p:txBody>
      </p:sp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430217" y="5118045"/>
            <a:ext cx="8252459" cy="10156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="/topic,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000001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.html"&gt;(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000001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平安银行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&lt;/a&gt;&lt;/li&gt;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&lt;li&gt;&lt;a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href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="/topic,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000002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.html"&gt;(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000002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万科Ａ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&lt;/a&gt;&lt;/li&gt;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02" y="4221088"/>
            <a:ext cx="9108503" cy="938719"/>
            <a:chOff x="67979" y="5443941"/>
            <a:chExt cx="9108503" cy="938719"/>
          </a:xfrm>
        </p:grpSpPr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67979" y="5540634"/>
              <a:ext cx="9108503" cy="7198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正则表达式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&lt;li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.+?</a:t>
              </a:r>
              <a:r>
                <a:rPr kumimoji="0" lang="en-US" altLang="zh-CN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ic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\d{6}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\.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html"&gt;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\(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\d{6}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\)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.+?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&lt;/a&gt;&lt;/li&gt;</a:t>
              </a:r>
            </a:p>
          </p:txBody>
        </p:sp>
        <p:sp>
          <p:nvSpPr>
            <p:cNvPr id="12" name="矩形 6"/>
            <p:cNvSpPr>
              <a:spLocks noChangeArrowheads="1"/>
            </p:cNvSpPr>
            <p:nvPr/>
          </p:nvSpPr>
          <p:spPr bwMode="auto">
            <a:xfrm>
              <a:off x="5495383" y="5443941"/>
              <a:ext cx="1224136" cy="938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6"/>
            <p:cNvSpPr>
              <a:spLocks noChangeArrowheads="1"/>
            </p:cNvSpPr>
            <p:nvPr/>
          </p:nvSpPr>
          <p:spPr bwMode="auto">
            <a:xfrm>
              <a:off x="6737843" y="5460247"/>
              <a:ext cx="1224136" cy="8594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 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9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1576303" y="6226499"/>
            <a:ext cx="5960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：[('000001', '平安银行'), ('000002', '万科Ａ')]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2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2" y="1575536"/>
            <a:ext cx="8479773" cy="5004894"/>
          </a:xfrm>
          <a:prstGeom prst="rect">
            <a:avLst/>
          </a:prstGeom>
        </p:spPr>
      </p:pic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正则表达式解析日度数据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89755" y="1126077"/>
            <a:ext cx="8964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http://vip.stock.finance.sina.com.cn/corp/go.php/vMS_MarketHistory/stockid/600519.phtml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77739"/>
            <a:ext cx="5621650" cy="52123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4070458" y="2596644"/>
            <a:ext cx="864096" cy="7920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188194" y="3244716"/>
            <a:ext cx="1042504" cy="7920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188192" y="5837005"/>
            <a:ext cx="1114513" cy="7920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017257" y="5188932"/>
            <a:ext cx="970497" cy="7920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838210" y="2164596"/>
            <a:ext cx="1152128" cy="36004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838210" y="4756884"/>
            <a:ext cx="1152128" cy="36004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2774314" y="1804556"/>
            <a:ext cx="136815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2500041" y="4396844"/>
            <a:ext cx="136815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1" name="组合 2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23" name="矩形 22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21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1130256"/>
            <a:ext cx="8280735" cy="56938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&lt;tr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class="tr_2"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&gt; &lt;td&gt;&lt;div align="center"&gt; &lt;a target='_blank' href='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  <a:hlinkClick r:id="rId3"/>
              </a:rPr>
              <a:t>http://vip.stock.finance.sina.com.cn/quotes_service/view/vMS_tradehistory.php?symbol=sh600519&amp;date=2018-03-07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'&gt;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2018-03-07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&lt;/a&gt; &lt;/div&gt;&lt;/td&gt; &lt;td&gt;&lt;div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715.000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724.000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710.040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708.990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3459594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2480929043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&lt;/div&gt;&lt;/td&gt; &lt;/tr&gt;</a:t>
            </a:r>
            <a:r>
              <a:rPr kumimoji="0" lang="zh-CN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endParaRPr kumimoji="0" lang="zh-CN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356662" y="2873909"/>
            <a:ext cx="3210307" cy="3871542"/>
            <a:chOff x="4276253" y="2914709"/>
            <a:chExt cx="3210307" cy="3871542"/>
          </a:xfrm>
        </p:grpSpPr>
        <p:sp>
          <p:nvSpPr>
            <p:cNvPr id="8" name="文本框 7"/>
            <p:cNvSpPr txBox="1"/>
            <p:nvPr/>
          </p:nvSpPr>
          <p:spPr>
            <a:xfrm>
              <a:off x="4362243" y="2914709"/>
              <a:ext cx="2304256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(\d{4}-\d{2}-\d{2})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54136" y="3390899"/>
              <a:ext cx="721712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51357" y="3850822"/>
              <a:ext cx="721712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51357" y="4316196"/>
              <a:ext cx="735508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51052" y="4653359"/>
              <a:ext cx="735508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276253" y="5491746"/>
              <a:ext cx="735508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60440" y="6355364"/>
              <a:ext cx="735508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(.+?)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灯片编号占位符 5"/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11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正则表达式解析日度数据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8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43746" y="6319521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400892" y="1516167"/>
            <a:ext cx="8280735" cy="483209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&lt;tr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class="tr_2"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&gt; &lt;td&gt;&lt;div align="center"&gt; &lt;a target='_blank' href='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  <a:hlinkClick r:id="rId3"/>
              </a:rPr>
              <a:t>http://vip.stock.finance.sina.com.cn/quotes_service/view/vMS_tradehistory.php?symbol=sh600519&amp;date=2018-03-07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'&gt;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(\d{4}-\d{2}-\d{2})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&lt;/a&gt; &lt;/div&gt;&lt;/td&gt; &lt;td&gt;&lt;div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&lt;td class="tdr"&gt;&lt;div align="center"&gt;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(.+?)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&lt;/div&gt;&lt;/td&gt; &lt;/tr&gt;</a:t>
            </a:r>
            <a:r>
              <a:rPr kumimoji="0" lang="zh-CN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endParaRPr kumimoji="0" lang="zh-CN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2482" y="1792490"/>
            <a:ext cx="8099035" cy="4314398"/>
            <a:chOff x="468959" y="1825112"/>
            <a:chExt cx="8099035" cy="4314398"/>
          </a:xfrm>
        </p:grpSpPr>
        <p:grpSp>
          <p:nvGrpSpPr>
            <p:cNvPr id="52" name="组合 51"/>
            <p:cNvGrpSpPr/>
            <p:nvPr/>
          </p:nvGrpSpPr>
          <p:grpSpPr>
            <a:xfrm>
              <a:off x="468959" y="1825112"/>
              <a:ext cx="8099035" cy="4314398"/>
              <a:chOff x="649429" y="1850906"/>
              <a:chExt cx="8099035" cy="4314398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1043608" y="1850906"/>
                <a:ext cx="640871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 bwMode="auto">
              <a:xfrm>
                <a:off x="671599" y="2708920"/>
                <a:ext cx="801520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 bwMode="auto">
              <a:xfrm>
                <a:off x="650854" y="2276872"/>
                <a:ext cx="2120946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>
                <a:off x="650854" y="3140645"/>
                <a:ext cx="809761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直接连接符 37"/>
              <p:cNvCxnSpPr/>
              <p:nvPr/>
            </p:nvCxnSpPr>
            <p:spPr bwMode="auto">
              <a:xfrm>
                <a:off x="650854" y="3593095"/>
                <a:ext cx="1904922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 bwMode="auto">
              <a:xfrm>
                <a:off x="5508104" y="3582807"/>
                <a:ext cx="252028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直接连接符 42"/>
              <p:cNvCxnSpPr/>
              <p:nvPr/>
            </p:nvCxnSpPr>
            <p:spPr bwMode="auto">
              <a:xfrm>
                <a:off x="1979712" y="4022771"/>
                <a:ext cx="165618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直接连接符 45"/>
              <p:cNvCxnSpPr/>
              <p:nvPr/>
            </p:nvCxnSpPr>
            <p:spPr bwMode="auto">
              <a:xfrm>
                <a:off x="5796136" y="4011067"/>
                <a:ext cx="252028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>
                <a:off x="650854" y="4437112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直接连接符 48"/>
              <p:cNvCxnSpPr/>
              <p:nvPr/>
            </p:nvCxnSpPr>
            <p:spPr bwMode="auto">
              <a:xfrm>
                <a:off x="4388813" y="4437112"/>
                <a:ext cx="252028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直接连接符 49"/>
              <p:cNvCxnSpPr/>
              <p:nvPr/>
            </p:nvCxnSpPr>
            <p:spPr bwMode="auto">
              <a:xfrm>
                <a:off x="4388813" y="5301208"/>
                <a:ext cx="407161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>
                <a:off x="4388813" y="4884625"/>
                <a:ext cx="407161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>
                <a:off x="4388813" y="5707189"/>
                <a:ext cx="407161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直接连接符 54"/>
              <p:cNvCxnSpPr/>
              <p:nvPr/>
            </p:nvCxnSpPr>
            <p:spPr bwMode="auto">
              <a:xfrm>
                <a:off x="4609276" y="6129301"/>
                <a:ext cx="15469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直接连接符 57"/>
              <p:cNvCxnSpPr/>
              <p:nvPr/>
            </p:nvCxnSpPr>
            <p:spPr bwMode="auto">
              <a:xfrm>
                <a:off x="671599" y="4885661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直接连接符 58"/>
              <p:cNvCxnSpPr/>
              <p:nvPr/>
            </p:nvCxnSpPr>
            <p:spPr bwMode="auto">
              <a:xfrm>
                <a:off x="650854" y="5301208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直接连接符 59"/>
              <p:cNvCxnSpPr/>
              <p:nvPr/>
            </p:nvCxnSpPr>
            <p:spPr bwMode="auto">
              <a:xfrm>
                <a:off x="649429" y="5720582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直接连接符 60"/>
              <p:cNvCxnSpPr/>
              <p:nvPr/>
            </p:nvCxnSpPr>
            <p:spPr bwMode="auto">
              <a:xfrm>
                <a:off x="649429" y="6165304"/>
                <a:ext cx="155864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" name="直接连接符 40"/>
            <p:cNvCxnSpPr/>
            <p:nvPr/>
          </p:nvCxnSpPr>
          <p:spPr bwMode="auto">
            <a:xfrm>
              <a:off x="611560" y="4011067"/>
              <a:ext cx="72008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>
            <a:off x="589608" y="3349380"/>
            <a:ext cx="2810350" cy="3040746"/>
            <a:chOff x="695350" y="3328862"/>
            <a:chExt cx="2810350" cy="3040746"/>
          </a:xfrm>
        </p:grpSpPr>
        <p:sp>
          <p:nvSpPr>
            <p:cNvPr id="62" name="文本框 61"/>
            <p:cNvSpPr txBox="1"/>
            <p:nvPr/>
          </p:nvSpPr>
          <p:spPr>
            <a:xfrm>
              <a:off x="1815261" y="3328862"/>
              <a:ext cx="551155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695350" y="3726622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937421" y="3718009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575101" y="4077072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572382" y="4541990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575100" y="5010767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67196" y="5474744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567912" y="5938721"/>
              <a:ext cx="568279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.+?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400892" y="2051998"/>
            <a:ext cx="8270391" cy="181588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&lt;tr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(\d{4}-\d{2}-\d{2})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.+?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ter"&gt;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(.+?)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&lt;/div&gt;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43" y="4271126"/>
            <a:ext cx="5255972" cy="2448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42" name="组合 41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44" name="矩形 43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正则表达式解析日度数据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16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552" y="1113770"/>
            <a:ext cx="8881100" cy="83099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pattern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'&lt;tr.+?(\d{4}-\d{2}-\d{2}).+?&lt;/div.+?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"&gt;(.+?)&lt;/div&gt;.+?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"&gt;(.+?)&lt;/div.+?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"&gt;(.+?)&lt;/div&gt;';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output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re.findall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(pattern,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string,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re.S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1475"/>
            <a:ext cx="7181561" cy="3717032"/>
          </a:xfrm>
          <a:prstGeom prst="rect">
            <a:avLst/>
          </a:prstGeom>
        </p:spPr>
      </p:pic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43746" y="6319521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13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9" name="矩形 1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9"/>
          <p:cNvSpPr>
            <a:spLocks noChangeArrowheads="1"/>
          </p:cNvSpPr>
          <p:nvPr/>
        </p:nvSpPr>
        <p:spPr bwMode="auto">
          <a:xfrm>
            <a:off x="1428750" y="142875"/>
            <a:ext cx="75357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正则表达式解析日度数据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212976"/>
            <a:ext cx="7776864" cy="33846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6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769A50-66C0-2748-8988-B55207CD1D7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07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知识总结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45477" y="1491534"/>
            <a:ext cx="705304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742950" indent="-7429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、介绍了正则表达式：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元字符、重复匹配、贪婪匹配、懒惰匹配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、介绍了写正则表达式的技巧和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正则表达式查找函数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search, match,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fullmatch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findall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b="1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finditer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7429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、介绍了应用正则表达式解析新浪网页日度数据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552" y="4763918"/>
            <a:ext cx="7848872" cy="12926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课后作业：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复习正则表达式及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正则库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的用法。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应用正则表达式解析新浪网贵州茅台</a:t>
            </a:r>
            <a:r>
              <a:rPr kumimoji="0" lang="en-US" altLang="zh-CN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2001-2018</a:t>
            </a: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日度数据。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0" name="矩形 9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2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39A17F-BD5E-4E63-AB13-F2F7AE39F86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89</a:t>
            </a:fld>
            <a:endParaRPr lang="en-US" altLang="zh-CN" sz="1400"/>
          </a:p>
        </p:txBody>
      </p:sp>
      <p:sp>
        <p:nvSpPr>
          <p:cNvPr id="13824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网页数据的爬取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57188" y="2000250"/>
            <a:ext cx="85010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indent="-742950" eaLnBrk="1" hangingPunct="1">
              <a:spcBef>
                <a:spcPct val="20000"/>
              </a:spcBef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三大核心技术</a:t>
            </a: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下载网页源代码（</a:t>
            </a:r>
            <a:r>
              <a:rPr lang="en-US" altLang="zh-CN" sz="4100" b="1" ker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requests</a:t>
            </a:r>
            <a:r>
              <a:rPr lang="zh-CN" altLang="en-US" sz="4100" b="1" ker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网页源代码的解析（正则表达式）</a:t>
            </a:r>
            <a:endParaRPr lang="en-US" altLang="zh-CN" sz="41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indent="-74295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4100" b="1" u="sng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解析数据的保存</a:t>
            </a:r>
            <a:r>
              <a:rPr lang="zh-CN" altLang="en-US" sz="41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（格式化输出）</a:t>
            </a:r>
            <a:endParaRPr lang="en-US" altLang="zh-CN" sz="4100" b="1" kern="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88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1" y="1027462"/>
            <a:ext cx="8341199" cy="56127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476375" y="188913"/>
            <a:ext cx="752475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网页编码设置</a:t>
            </a:r>
          </a:p>
        </p:txBody>
      </p:sp>
      <p:sp>
        <p:nvSpPr>
          <p:cNvPr id="10" name="矩形 9"/>
          <p:cNvSpPr/>
          <p:nvPr/>
        </p:nvSpPr>
        <p:spPr>
          <a:xfrm>
            <a:off x="155575" y="1071607"/>
            <a:ext cx="8712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www.baidu.com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9423" y="2723725"/>
            <a:ext cx="8625270" cy="584775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res =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resquets.get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('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https: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//www.baidu.com')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6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6" y="3717032"/>
            <a:ext cx="6697395" cy="26582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332280" y="4365104"/>
            <a:ext cx="2880320" cy="36004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7599" y="5632286"/>
            <a:ext cx="2016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中文为乱码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4893665" y="5620262"/>
            <a:ext cx="1562196" cy="75501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80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8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网络爬虫</a:t>
            </a:r>
            <a:r>
              <a:rPr lang="zh-CN" altLang="en-US" sz="4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（三）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560" y="1144230"/>
            <a:ext cx="77048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网络爬虫是获取互联网数据重要手段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搜索引擎；金融舆情与资产定价；个人和企业征信；用户行为分析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27775" y="3679699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网络爬虫流程：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下载源代码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解析源代码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→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存储数据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8" y="2031811"/>
            <a:ext cx="2746746" cy="15235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034423"/>
            <a:ext cx="2043712" cy="15333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97" y="2033694"/>
            <a:ext cx="2348776" cy="15351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8" y="4704835"/>
            <a:ext cx="2242690" cy="14962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59259"/>
            <a:ext cx="2808312" cy="15418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97" y="4592493"/>
            <a:ext cx="1584176" cy="158417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31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9329ED-C288-3B4E-A02E-AE538B0634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19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</a:rPr>
              <a:t>网络爬虫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" y="1500994"/>
            <a:ext cx="8975108" cy="529724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22717" y="1138828"/>
            <a:ext cx="8936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http://vip.stock.finance.sina.com.cn/corp/go.php/vMS_MarketHistory/stockid/600519.phtml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521194"/>
            <a:ext cx="7489059" cy="22364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1" y="3879146"/>
            <a:ext cx="5917176" cy="27562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7" name="文本框 26"/>
          <p:cNvSpPr txBox="1"/>
          <p:nvPr/>
        </p:nvSpPr>
        <p:spPr>
          <a:xfrm>
            <a:off x="3180489" y="387914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解析源代码正则表达式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25134" y="1439779"/>
            <a:ext cx="21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下载源代码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126873" y="3235348"/>
            <a:ext cx="2736304" cy="3323987"/>
            <a:chOff x="6228184" y="2697301"/>
            <a:chExt cx="2736304" cy="3323987"/>
          </a:xfrm>
          <a:solidFill>
            <a:schemeClr val="bg1"/>
          </a:solidFill>
        </p:grpSpPr>
        <p:sp>
          <p:nvSpPr>
            <p:cNvPr id="2" name="文本框 1"/>
            <p:cNvSpPr txBox="1"/>
            <p:nvPr/>
          </p:nvSpPr>
          <p:spPr>
            <a:xfrm>
              <a:off x="6228184" y="2697301"/>
              <a:ext cx="2736304" cy="3323987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数据文件存储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数据库存储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3272322"/>
              <a:ext cx="571128" cy="571128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328" y="3231382"/>
              <a:ext cx="653008" cy="653008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229" y="3272322"/>
              <a:ext cx="543570" cy="639494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882" y="5051143"/>
              <a:ext cx="1498487" cy="93477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704" y="4451637"/>
              <a:ext cx="916677" cy="73693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4459411"/>
              <a:ext cx="761504" cy="761504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10" y="4398243"/>
              <a:ext cx="822672" cy="82267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28" name="矩形 27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9" y="1930959"/>
            <a:ext cx="8359673" cy="12420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40720" y="1898817"/>
            <a:ext cx="275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提取出来的数据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522630" y="2618057"/>
            <a:ext cx="624547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方便后续分析，存储为标准的数据文件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57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/>
      <p:bldP spid="9" grpId="0"/>
      <p:bldP spid="3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61C5-E477-46CE-8539-B32F55F5806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3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数据文件存储：流程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55576" y="1327151"/>
            <a:ext cx="7488832" cy="184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-91440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数据输出至文件的一般流程：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-914400" algn="ctr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打开文件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→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写入数据 → 关闭文件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             write             close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453166"/>
              </p:ext>
            </p:extLst>
          </p:nvPr>
        </p:nvGraphicFramePr>
        <p:xfrm>
          <a:off x="972040" y="3531934"/>
          <a:ext cx="7200800" cy="1935099"/>
        </p:xfrm>
        <a:graphic>
          <a:graphicData uri="http://schemas.openxmlformats.org/drawingml/2006/table">
            <a:tbl>
              <a:tblPr/>
              <a:tblGrid>
                <a:gridCol w="178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7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open</a:t>
                      </a:r>
                      <a:endParaRPr lang="zh-CN" sz="3200" b="1" kern="1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打开文件</a:t>
                      </a:r>
                      <a:r>
                        <a:rPr lang="zh-CN" altLang="en-US" sz="3200" b="1" kern="0" baseline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。</a:t>
                      </a:r>
                      <a:r>
                        <a:rPr lang="zh-CN" altLang="en-US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读</a:t>
                      </a:r>
                      <a:r>
                        <a:rPr lang="en-US" altLang="zh-CN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zh-CN" altLang="en-US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、写</a:t>
                      </a:r>
                      <a:r>
                        <a:rPr lang="en-US" altLang="zh-CN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zh-CN" altLang="en-US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、读写</a:t>
                      </a:r>
                      <a:r>
                        <a:rPr lang="en-US" altLang="zh-CN" sz="3200" b="1" kern="0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sz="3200" b="1" kern="1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3200" b="1" kern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write</a:t>
                      </a:r>
                      <a:endParaRPr lang="zh-CN" sz="3200" b="1" kern="1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格式化输</a:t>
                      </a:r>
                      <a:r>
                        <a:rPr lang="zh-CN" altLang="en-US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出</a:t>
                      </a: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数据到文件</a:t>
                      </a:r>
                      <a:endParaRPr lang="zh-CN" sz="3200" b="1" kern="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b="1" kern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close</a:t>
                      </a:r>
                      <a:endParaRPr lang="zh-CN" sz="3200" b="1" kern="1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关闭</a:t>
                      </a:r>
                      <a:r>
                        <a:rPr lang="zh-CN" altLang="en-US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已</a:t>
                      </a:r>
                      <a:r>
                        <a:rPr lang="zh-CN" sz="3200" b="1" kern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打开的文件</a:t>
                      </a:r>
                      <a:endParaRPr lang="zh-CN" sz="3200" b="1" kern="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1" name="矩形 10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08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61C5-E477-46CE-8539-B32F55F5806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3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数据文件存储：流程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1" name="矩形 10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01166"/>
            <a:ext cx="8355306" cy="4978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8904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8BF669-4F64-423A-AF9D-9700B10D29B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94</a:t>
            </a:fld>
            <a:endParaRPr lang="en-US" altLang="zh-CN" sz="1400"/>
          </a:p>
        </p:txBody>
      </p:sp>
      <p:sp>
        <p:nvSpPr>
          <p:cNvPr id="1423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文本文件的输出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00063" y="1285875"/>
            <a:ext cx="8501062" cy="3511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indent="-914400" eaLnBrk="1" hangingPunct="1">
              <a:spcBef>
                <a:spcPct val="20000"/>
              </a:spcBef>
              <a:defRPr/>
            </a:pPr>
            <a:r>
              <a:rPr lang="zh-CN" altLang="en-US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文件输出流程</a:t>
            </a:r>
            <a:endParaRPr lang="en-US" altLang="zh-CN" sz="4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indent="-914400">
              <a:spcBef>
                <a:spcPct val="20000"/>
              </a:spcBef>
              <a:buFontTx/>
              <a:buAutoNum type="arabicPeriod"/>
              <a:defRPr/>
            </a:pP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 = open(</a:t>
            </a:r>
            <a:r>
              <a:rPr lang="en-US" altLang="zh-CN" sz="4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1.txt</a:t>
            </a:r>
            <a:r>
              <a:rPr lang="en-US" altLang="zh-CN" sz="4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4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4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en-US" altLang="zh-CN" sz="4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914400" indent="-91440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en-US" altLang="zh-CN" sz="4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file.write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48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str.format</a:t>
            </a:r>
            <a:r>
              <a:rPr lang="en-US" altLang="zh-CN" sz="4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48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lang="en-US" altLang="zh-CN" sz="4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48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914400" indent="-914400" eaLnBrk="1" hangingPunct="1">
              <a:spcBef>
                <a:spcPct val="20000"/>
              </a:spcBef>
              <a:buFontTx/>
              <a:buAutoNum type="arabicPeriod"/>
              <a:defRPr/>
            </a:pPr>
            <a:r>
              <a:rPr lang="en-US" altLang="zh-CN" sz="48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file.close</a:t>
            </a:r>
            <a:endParaRPr lang="en-US" altLang="zh-CN" sz="4800" b="1" kern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indent="-914400" eaLnBrk="1" hangingPunct="1">
              <a:spcBef>
                <a:spcPct val="20000"/>
              </a:spcBef>
              <a:defRPr/>
            </a:pPr>
            <a:endParaRPr lang="en-US" altLang="zh-CN" sz="48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2195736" y="5055565"/>
            <a:ext cx="4608512" cy="14340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自动关闭文件写法：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open('data.csv', 'w') as file: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file.write(</a:t>
            </a: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txet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82790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61C5-E477-46CE-8539-B32F55F5806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341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数据文件存储：函数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1183" y="1024695"/>
            <a:ext cx="7488832" cy="12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-914400" algn="ctr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打开文件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→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写入数据 → 关闭文件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             write            </a:t>
            </a:r>
            <a:r>
              <a:rPr lang="en-US" altLang="zh-CN" sz="3200" b="1" kern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close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55776" y="2249822"/>
            <a:ext cx="58326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 =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('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filename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.txt',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'w'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file.write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str.format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3200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args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file.close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5576" y="2320620"/>
            <a:ext cx="1753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程序模板：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55007" y="4166883"/>
            <a:ext cx="7129090" cy="227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指定输出变量的格式：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{:f}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定点数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形式输出，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3.1415</a:t>
            </a: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形式输出，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</a:t>
            </a: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70C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d}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形式输出，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00"/>
              </a:highligh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88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E8CDBF-8404-4D58-9B0E-6DE65873809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96</a:t>
            </a:fld>
            <a:endParaRPr lang="en-US" altLang="zh-CN" sz="1400"/>
          </a:p>
        </p:txBody>
      </p:sp>
      <p:sp>
        <p:nvSpPr>
          <p:cNvPr id="14438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其他格式</a:t>
            </a:r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71061" y="1132025"/>
            <a:ext cx="8525537" cy="438520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marL="914400" indent="-914400" algn="ctr">
              <a:spcBef>
                <a:spcPct val="20000"/>
              </a:spcBef>
              <a:defRPr/>
            </a:pPr>
            <a:r>
              <a:rPr lang="en-US" altLang="zh-CN" sz="2600" b="1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6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{[index][:[[fill]align][sign][#][width][.precision][type]]}</a:t>
            </a:r>
          </a:p>
          <a:p>
            <a:pPr marL="914400" indent="-914400">
              <a:spcBef>
                <a:spcPct val="20000"/>
              </a:spcBef>
              <a:defRPr/>
            </a:pPr>
            <a:endParaRPr lang="zh-CN" altLang="en-US" sz="26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indent="-914400">
              <a:spcBef>
                <a:spcPct val="20000"/>
              </a:spcBef>
              <a:defRPr/>
            </a:pPr>
            <a:endParaRPr lang="en-US" altLang="zh-CN" sz="2600" b="1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5" name="矩形 14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04309"/>
              </p:ext>
            </p:extLst>
          </p:nvPr>
        </p:nvGraphicFramePr>
        <p:xfrm>
          <a:off x="938329" y="1794580"/>
          <a:ext cx="7390999" cy="355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079">
                  <a:extLst>
                    <a:ext uri="{9D8B030D-6E8A-4147-A177-3AD203B41FA5}">
                      <a16:colId xmlns:a16="http://schemas.microsoft.com/office/drawing/2014/main" val="1328554110"/>
                    </a:ext>
                  </a:extLst>
                </a:gridCol>
                <a:gridCol w="5374920">
                  <a:extLst>
                    <a:ext uri="{9D8B030D-6E8A-4147-A177-3AD203B41FA5}">
                      <a16:colId xmlns:a16="http://schemas.microsoft.com/office/drawing/2014/main" val="25311685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b="1" kern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args</a:t>
                      </a:r>
                      <a:r>
                        <a:rPr lang="en-US" altLang="zh-CN" sz="2400" b="1" kern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2400" b="1" kern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索引；缺失，</a:t>
                      </a:r>
                      <a:r>
                        <a:rPr lang="en-US" altLang="zh-CN" sz="2400" b="1" kern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args</a:t>
                      </a:r>
                      <a:r>
                        <a:rPr lang="zh-CN" altLang="en-US" sz="2400" b="1" kern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顺序分配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3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fill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2400" b="1" kern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空白填充字符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596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对齐方式：</a:t>
                      </a:r>
                      <a:r>
                        <a:rPr lang="en-US" altLang="zh-CN" sz="2400" b="1" kern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&gt; &lt; + ^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937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符号：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+, -, </a:t>
                      </a:r>
                      <a:r>
                        <a:rPr lang="zh-CN" altLang="en-US" sz="2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空格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 #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2519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输出数据的宽度</a:t>
                      </a:r>
                      <a:endParaRPr lang="en-US" altLang="zh-CN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255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.precision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输出数据的小数位数</a:t>
                      </a:r>
                      <a:endParaRPr lang="en-US" altLang="zh-CN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26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CN" altLang="en-US" sz="24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输出数据的类型：</a:t>
                      </a:r>
                      <a:r>
                        <a:rPr lang="en-US" altLang="zh-CN" sz="2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f, s, 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131350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051720" y="5725975"/>
            <a:ext cx="27363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{:&gt;10.2f}</a:t>
            </a: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为开始，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靠右对齐，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表示总宽度为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.2f 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保留两位小数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03015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26332"/>
            <a:ext cx="6074300" cy="4890656"/>
          </a:xfrm>
          <a:prstGeom prst="rect">
            <a:avLst/>
          </a:prstGeom>
        </p:spPr>
      </p:pic>
      <p:sp>
        <p:nvSpPr>
          <p:cNvPr id="146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BBDEA3-4EF1-49D0-9762-79DAF7B92A9C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97</a:t>
            </a:fld>
            <a:endParaRPr lang="en-US" altLang="zh-CN" sz="14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00946" y="1117272"/>
            <a:ext cx="1767681" cy="106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14400" indent="-914400">
              <a:spcBef>
                <a:spcPct val="20000"/>
              </a:spcBef>
              <a:defRPr/>
            </a:pPr>
            <a:r>
              <a:rPr lang="en-US" altLang="zh-CN" sz="4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type</a:t>
            </a:r>
          </a:p>
          <a:p>
            <a:pPr marL="914400" indent="-914400" eaLnBrk="1" hangingPunct="1">
              <a:spcBef>
                <a:spcPct val="20000"/>
              </a:spcBef>
              <a:defRPr/>
            </a:pPr>
            <a:endParaRPr lang="en-US" altLang="zh-CN" sz="48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黑体" pitchFamily="2" charset="-122"/>
            </a:endParaRPr>
          </a:p>
        </p:txBody>
      </p:sp>
      <p:cxnSp>
        <p:nvCxnSpPr>
          <p:cNvPr id="146440" name="直接连接符 10"/>
          <p:cNvCxnSpPr>
            <a:cxnSpLocks noChangeShapeType="1"/>
          </p:cNvCxnSpPr>
          <p:nvPr/>
        </p:nvCxnSpPr>
        <p:spPr bwMode="auto">
          <a:xfrm>
            <a:off x="2412245" y="2256952"/>
            <a:ext cx="5929313" cy="1588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441" name="直接连接符 11"/>
          <p:cNvCxnSpPr>
            <a:cxnSpLocks noChangeShapeType="1"/>
          </p:cNvCxnSpPr>
          <p:nvPr/>
        </p:nvCxnSpPr>
        <p:spPr bwMode="auto">
          <a:xfrm>
            <a:off x="2412244" y="5733256"/>
            <a:ext cx="5929313" cy="1587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其他格式</a:t>
            </a:r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7" name="矩形 16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0"/>
          <p:cNvCxnSpPr>
            <a:cxnSpLocks noChangeShapeType="1"/>
          </p:cNvCxnSpPr>
          <p:nvPr/>
        </p:nvCxnSpPr>
        <p:spPr bwMode="auto">
          <a:xfrm>
            <a:off x="2412245" y="2692027"/>
            <a:ext cx="5929313" cy="1588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0602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45F5EA-9F89-4FC1-84AB-EA9F0C072DD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98</a:t>
            </a:fld>
            <a:endParaRPr lang="en-US" altLang="zh-CN" sz="1400"/>
          </a:p>
        </p:txBody>
      </p:sp>
      <p:sp>
        <p:nvSpPr>
          <p:cNvPr id="17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其他格式</a:t>
            </a:r>
            <a:r>
              <a: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文本文件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19" name="矩形 1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899592" y="113202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>
              <a:spcBef>
                <a:spcPct val="20000"/>
              </a:spcBef>
              <a:defRPr/>
            </a:pP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转义符</a:t>
            </a:r>
            <a:endParaRPr lang="en-US" altLang="zh-CN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92281"/>
              </p:ext>
            </p:extLst>
          </p:nvPr>
        </p:nvGraphicFramePr>
        <p:xfrm>
          <a:off x="2749970" y="1136672"/>
          <a:ext cx="4824536" cy="50322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60906">
                  <a:extLst>
                    <a:ext uri="{9D8B030D-6E8A-4147-A177-3AD203B41FA5}">
                      <a16:colId xmlns:a16="http://schemas.microsoft.com/office/drawing/2014/main" val="3863813501"/>
                    </a:ext>
                  </a:extLst>
                </a:gridCol>
                <a:gridCol w="3163630">
                  <a:extLst>
                    <a:ext uri="{9D8B030D-6E8A-4147-A177-3AD203B41FA5}">
                      <a16:colId xmlns:a16="http://schemas.microsoft.com/office/drawing/2014/main" val="109480579"/>
                    </a:ext>
                  </a:extLst>
                </a:gridCol>
              </a:tblGrid>
              <a:tr h="1355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转义字符</a:t>
                      </a:r>
                    </a:p>
                  </a:txBody>
                  <a:tcPr marL="61162" marR="61162" marT="30581" marB="3058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L="61162" marR="61162" marT="30581" marB="3058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09712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\(</a:t>
                      </a:r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在行尾时</a:t>
                      </a:r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续行符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4059702703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\\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反斜杠符号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324807935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\'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单引号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2952963560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\"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双引号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348082405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\a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响铃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1258091527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\b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退格</a:t>
                      </a:r>
                      <a:r>
                        <a:rPr lang="en-US" altLang="zh-CN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Backspace)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776528732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\e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转义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1161597734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\000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2064801407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\n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换行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837115327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\v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纵向制表符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1977477054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\t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横向制表符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2347135268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\r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回车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212510496"/>
                  </a:ext>
                </a:extLst>
              </a:tr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\f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换页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4264930582"/>
                  </a:ext>
                </a:extLst>
              </a:tr>
              <a:tr h="224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\other</a:t>
                      </a:r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其它的字符以普通格式输出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694612016"/>
                  </a:ext>
                </a:extLst>
              </a:tr>
            </a:tbl>
          </a:graphicData>
        </a:graphic>
      </p:graphicFrame>
      <p:cxnSp>
        <p:nvCxnSpPr>
          <p:cNvPr id="150539" name="直接连接符 18"/>
          <p:cNvCxnSpPr>
            <a:cxnSpLocks noChangeShapeType="1"/>
          </p:cNvCxnSpPr>
          <p:nvPr/>
        </p:nvCxnSpPr>
        <p:spPr bwMode="auto">
          <a:xfrm>
            <a:off x="2673278" y="4509120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18"/>
          <p:cNvCxnSpPr>
            <a:cxnSpLocks noChangeShapeType="1"/>
          </p:cNvCxnSpPr>
          <p:nvPr/>
        </p:nvCxnSpPr>
        <p:spPr bwMode="auto">
          <a:xfrm>
            <a:off x="2688877" y="2132856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18"/>
          <p:cNvCxnSpPr>
            <a:cxnSpLocks noChangeShapeType="1"/>
          </p:cNvCxnSpPr>
          <p:nvPr/>
        </p:nvCxnSpPr>
        <p:spPr bwMode="auto">
          <a:xfrm>
            <a:off x="2673278" y="2492896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18"/>
          <p:cNvCxnSpPr>
            <a:cxnSpLocks noChangeShapeType="1"/>
          </p:cNvCxnSpPr>
          <p:nvPr/>
        </p:nvCxnSpPr>
        <p:spPr bwMode="auto">
          <a:xfrm>
            <a:off x="2688877" y="2780928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18"/>
          <p:cNvCxnSpPr>
            <a:cxnSpLocks noChangeShapeType="1"/>
          </p:cNvCxnSpPr>
          <p:nvPr/>
        </p:nvCxnSpPr>
        <p:spPr bwMode="auto">
          <a:xfrm>
            <a:off x="2688877" y="5157192"/>
            <a:ext cx="4946722" cy="0"/>
          </a:xfrm>
          <a:prstGeom prst="lin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88285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EA8F60-94BF-4171-AE30-72122DBCC7D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4389" name="矩形 9"/>
          <p:cNvSpPr>
            <a:spLocks noChangeArrowheads="1"/>
          </p:cNvSpPr>
          <p:nvPr/>
        </p:nvSpPr>
        <p:spPr bwMode="auto">
          <a:xfrm>
            <a:off x="1428750" y="142875"/>
            <a:ext cx="721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数据文件存储：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format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331640" y="1110616"/>
            <a:ext cx="6840760" cy="554700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设定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宽度和精度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6.0f}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</a:t>
            </a:r>
            <a:r>
              <a: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宽度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'{:6.0f}'</a:t>
            </a:r>
            <a:r>
              <a:rPr lang="en-US" altLang="zh-CN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.format(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10))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****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6.2f}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</a:t>
            </a:r>
            <a:r>
              <a: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宽度及精度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'{:6.2f}'</a:t>
            </a:r>
            <a:r>
              <a:rPr lang="en-US" altLang="zh-CN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.format(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10)) 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10.00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.2f}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</a:t>
            </a:r>
            <a:r>
              <a: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精度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'{:.2f'</a:t>
            </a:r>
            <a:r>
              <a:rPr lang="en-US" altLang="zh-CN" sz="2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.format(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10))             10.00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{: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6s}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指定输出变量的</a:t>
            </a:r>
            <a:r>
              <a:rPr kumimoji="0" lang="zh-CN" alt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宽度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2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'{:6s}'.format(10</a:t>
            </a:r>
            <a:r>
              <a:rPr lang="en-US" altLang="zh-CN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****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</a:p>
          <a:p>
            <a:pPr marL="360000" marR="0" lvl="0" indent="0" algn="l" defTabSz="914400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2440" y="955462"/>
            <a:ext cx="7920000" cy="72000"/>
            <a:chOff x="612440" y="908720"/>
            <a:chExt cx="7920000" cy="72000"/>
          </a:xfrm>
          <a:solidFill>
            <a:srgbClr val="0070C0"/>
          </a:solidFill>
        </p:grpSpPr>
        <p:sp>
          <p:nvSpPr>
            <p:cNvPr id="9" name="矩形 8"/>
            <p:cNvSpPr/>
            <p:nvPr/>
          </p:nvSpPr>
          <p:spPr>
            <a:xfrm>
              <a:off x="612440" y="908720"/>
              <a:ext cx="4320000" cy="72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solidFill>
                  <a:prstClr val="white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12440" y="908720"/>
              <a:ext cx="7920000" cy="0"/>
            </a:xfrm>
            <a:prstGeom prst="lin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0"/>
            <a:ext cx="935263" cy="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88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40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4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4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4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4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4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5336</TotalTime>
  <Words>8562</Words>
  <Application>Microsoft Office PowerPoint</Application>
  <PresentationFormat>全屏显示(4:3)</PresentationFormat>
  <Paragraphs>1044</Paragraphs>
  <Slides>104</Slides>
  <Notes>101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32</vt:i4>
      </vt:variant>
      <vt:variant>
        <vt:lpstr>幻灯片标题</vt:lpstr>
      </vt:variant>
      <vt:variant>
        <vt:i4>104</vt:i4>
      </vt:variant>
    </vt:vector>
  </HeadingPairs>
  <TitlesOfParts>
    <vt:vector size="143" baseType="lpstr">
      <vt:lpstr>黑体</vt:lpstr>
      <vt:lpstr>华文琥珀</vt:lpstr>
      <vt:lpstr>微软雅黑</vt:lpstr>
      <vt:lpstr>Arial</vt:lpstr>
      <vt:lpstr>Calibri</vt:lpstr>
      <vt:lpstr>Times New Roman</vt:lpstr>
      <vt:lpstr>Wingdings</vt:lpstr>
      <vt:lpstr>1_Office 主题​​</vt:lpstr>
      <vt:lpstr>1_默认设计模板</vt:lpstr>
      <vt:lpstr>2_默认设计模板</vt:lpstr>
      <vt:lpstr>3_默认设计模板</vt:lpstr>
      <vt:lpstr>4_默认设计模板</vt:lpstr>
      <vt:lpstr>5_默认设计模板</vt:lpstr>
      <vt:lpstr>6_默认设计模板</vt:lpstr>
      <vt:lpstr>7_默认设计模板</vt:lpstr>
      <vt:lpstr>8_默认设计模板</vt:lpstr>
      <vt:lpstr>9_默认设计模板</vt:lpstr>
      <vt:lpstr>10_默认设计模板</vt:lpstr>
      <vt:lpstr>11_默认设计模板</vt:lpstr>
      <vt:lpstr>12_默认设计模板</vt:lpstr>
      <vt:lpstr>13_默认设计模板</vt:lpstr>
      <vt:lpstr>14_默认设计模板</vt:lpstr>
      <vt:lpstr>15_默认设计模板</vt:lpstr>
      <vt:lpstr>16_默认设计模板</vt:lpstr>
      <vt:lpstr>17_默认设计模板</vt:lpstr>
      <vt:lpstr>18_默认设计模板</vt:lpstr>
      <vt:lpstr>19_默认设计模板</vt:lpstr>
      <vt:lpstr>20_默认设计模板</vt:lpstr>
      <vt:lpstr>21_默认设计模板</vt:lpstr>
      <vt:lpstr>22_默认设计模板</vt:lpstr>
      <vt:lpstr>23_默认设计模板</vt:lpstr>
      <vt:lpstr>25_默认设计模板</vt:lpstr>
      <vt:lpstr>27_默认设计模板</vt:lpstr>
      <vt:lpstr>40_默认设计模板</vt:lpstr>
      <vt:lpstr>41_默认设计模板</vt:lpstr>
      <vt:lpstr>42_默认设计模板</vt:lpstr>
      <vt:lpstr>43_默认设计模板</vt:lpstr>
      <vt:lpstr>44_默认设计模板</vt:lpstr>
      <vt:lpstr>45_默认设计模板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中文为乱码</vt:lpstr>
      <vt:lpstr> 网络延迟（无数据返回）</vt:lpstr>
      <vt:lpstr> 网站限制（有数据返回）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07226</dc:creator>
  <cp:lastModifiedBy>海柏 劉</cp:lastModifiedBy>
  <cp:revision>721</cp:revision>
  <dcterms:created xsi:type="dcterms:W3CDTF">2018-11-15T04:07:43Z</dcterms:created>
  <dcterms:modified xsi:type="dcterms:W3CDTF">2023-06-13T15:01:59Z</dcterms:modified>
</cp:coreProperties>
</file>